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59" r:id="rId2"/>
    <p:sldMasterId id="2147483744" r:id="rId3"/>
    <p:sldMasterId id="2147483780" r:id="rId4"/>
    <p:sldMasterId id="2147483838" r:id="rId5"/>
    <p:sldMasterId id="2147483713" r:id="rId6"/>
    <p:sldMasterId id="2147483674" r:id="rId7"/>
    <p:sldMasterId id="2147483897" r:id="rId8"/>
    <p:sldMasterId id="2147483960" r:id="rId9"/>
  </p:sldMasterIdLst>
  <p:notesMasterIdLst>
    <p:notesMasterId r:id="rId40"/>
  </p:notesMasterIdLst>
  <p:handoutMasterIdLst>
    <p:handoutMasterId r:id="rId41"/>
  </p:handoutMasterIdLst>
  <p:sldIdLst>
    <p:sldId id="273" r:id="rId10"/>
    <p:sldId id="275" r:id="rId11"/>
    <p:sldId id="510" r:id="rId12"/>
    <p:sldId id="457" r:id="rId13"/>
    <p:sldId id="545" r:id="rId14"/>
    <p:sldId id="458" r:id="rId15"/>
    <p:sldId id="459" r:id="rId16"/>
    <p:sldId id="555" r:id="rId17"/>
    <p:sldId id="512" r:id="rId18"/>
    <p:sldId id="488" r:id="rId19"/>
    <p:sldId id="460" r:id="rId20"/>
    <p:sldId id="516" r:id="rId21"/>
    <p:sldId id="556" r:id="rId22"/>
    <p:sldId id="557" r:id="rId23"/>
    <p:sldId id="558" r:id="rId24"/>
    <p:sldId id="559" r:id="rId25"/>
    <p:sldId id="546" r:id="rId26"/>
    <p:sldId id="560" r:id="rId27"/>
    <p:sldId id="561" r:id="rId28"/>
    <p:sldId id="508" r:id="rId29"/>
    <p:sldId id="562" r:id="rId30"/>
    <p:sldId id="563" r:id="rId31"/>
    <p:sldId id="507" r:id="rId32"/>
    <p:sldId id="547" r:id="rId33"/>
    <p:sldId id="509" r:id="rId34"/>
    <p:sldId id="541" r:id="rId35"/>
    <p:sldId id="542" r:id="rId36"/>
    <p:sldId id="554" r:id="rId37"/>
    <p:sldId id="351" r:id="rId38"/>
    <p:sldId id="35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FFE6A1B5-3EA5-44AB-AFA4-F3A63A9571D5}">
          <p14:sldIdLst>
            <p14:sldId id="273"/>
            <p14:sldId id="275"/>
            <p14:sldId id="510"/>
            <p14:sldId id="457"/>
            <p14:sldId id="545"/>
            <p14:sldId id="458"/>
            <p14:sldId id="459"/>
            <p14:sldId id="555"/>
            <p14:sldId id="512"/>
            <p14:sldId id="488"/>
            <p14:sldId id="460"/>
            <p14:sldId id="516"/>
            <p14:sldId id="556"/>
            <p14:sldId id="557"/>
            <p14:sldId id="558"/>
            <p14:sldId id="559"/>
            <p14:sldId id="546"/>
            <p14:sldId id="560"/>
            <p14:sldId id="561"/>
            <p14:sldId id="508"/>
            <p14:sldId id="562"/>
            <p14:sldId id="563"/>
            <p14:sldId id="507"/>
            <p14:sldId id="547"/>
            <p14:sldId id="509"/>
            <p14:sldId id="541"/>
            <p14:sldId id="542"/>
            <p14:sldId id="554"/>
          </p14:sldIdLst>
        </p14:section>
        <p14:section name="Appendix: Image Descriptions for Unsighted Students" id="{FCEA2F57-A407-4BE7-B677-629F34303C19}">
          <p14:sldIdLst>
            <p14:sldId id="351"/>
            <p14:sldId id="352"/>
          </p14:sldIdLst>
        </p14:section>
      </p14:sectionLst>
    </p:ext>
    <p:ext uri="{EFAFB233-063F-42B5-8137-9DF3F51BA10A}">
      <p15:sldGuideLst xmlns:p15="http://schemas.microsoft.com/office/powerpoint/2012/main">
        <p15:guide id="1" orient="horz" pos="3408">
          <p15:clr>
            <a:srgbClr val="A4A3A4"/>
          </p15:clr>
        </p15:guide>
        <p15:guide id="2" orient="horz" pos="3600">
          <p15:clr>
            <a:srgbClr val="A4A3A4"/>
          </p15:clr>
        </p15:guide>
        <p15:guide id="3" orient="horz" pos="912" userDrawn="1">
          <p15:clr>
            <a:srgbClr val="A4A3A4"/>
          </p15:clr>
        </p15:guide>
        <p15:guide id="4" orient="horz" pos="3360">
          <p15:clr>
            <a:srgbClr val="A4A3A4"/>
          </p15:clr>
        </p15:guide>
        <p15:guide id="5" pos="5616">
          <p15:clr>
            <a:srgbClr val="A4A3A4"/>
          </p15:clr>
        </p15:guide>
        <p15:guide id="6" pos="43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17B"/>
    <a:srgbClr val="214E91"/>
    <a:srgbClr val="953735"/>
    <a:srgbClr val="464646"/>
    <a:srgbClr val="525252"/>
    <a:srgbClr val="B60000"/>
    <a:srgbClr val="0000FF"/>
    <a:srgbClr val="CCCCCC"/>
    <a:srgbClr val="B70000"/>
    <a:srgbClr val="E2F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50" autoAdjust="0"/>
    <p:restoredTop sz="95706" autoAdjust="0"/>
  </p:normalViewPr>
  <p:slideViewPr>
    <p:cSldViewPr>
      <p:cViewPr varScale="1">
        <p:scale>
          <a:sx n="114" d="100"/>
          <a:sy n="114" d="100"/>
        </p:scale>
        <p:origin x="1314" y="84"/>
      </p:cViewPr>
      <p:guideLst>
        <p:guide orient="horz" pos="3408"/>
        <p:guide orient="horz" pos="3600"/>
        <p:guide orient="horz" pos="912"/>
        <p:guide orient="horz" pos="3360"/>
        <p:guide pos="5616"/>
        <p:guide pos="4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19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20" Type="http://schemas.openxmlformats.org/officeDocument/2006/relationships/slide" Target="slides/slide11.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24CCBF-31CF-4FCA-A5B4-50142834420A}" type="datetimeFigureOut">
              <a:rPr lang="en-US" smtClean="0"/>
              <a:t>6/8/2020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895618-5249-4F12-80E4-2F3A0FD18481}" type="slidenum">
              <a:rPr lang="en-US" smtClean="0"/>
              <a:t>‹#›</a:t>
            </a:fld>
            <a:endParaRPr lang="en-US"/>
          </a:p>
        </p:txBody>
      </p:sp>
    </p:spTree>
    <p:extLst>
      <p:ext uri="{BB962C8B-B14F-4D97-AF65-F5344CB8AC3E}">
        <p14:creationId xmlns:p14="http://schemas.microsoft.com/office/powerpoint/2010/main" val="47211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4B720-C9F6-4BFC-BC5C-B1B8D70204DA}" type="datetimeFigureOut">
              <a:rPr lang="en-US" smtClean="0"/>
              <a:t>6/8/2020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03D02-7E89-4EBF-B123-9C334E1BFEF7}" type="slidenum">
              <a:rPr lang="en-US" smtClean="0"/>
              <a:t>‹#›</a:t>
            </a:fld>
            <a:endParaRPr lang="en-US"/>
          </a:p>
        </p:txBody>
      </p:sp>
    </p:spTree>
    <p:extLst>
      <p:ext uri="{BB962C8B-B14F-4D97-AF65-F5344CB8AC3E}">
        <p14:creationId xmlns:p14="http://schemas.microsoft.com/office/powerpoint/2010/main" val="61890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03D02-7E89-4EBF-B123-9C334E1BFEF7}" type="slidenum">
              <a:rPr lang="en-US" smtClean="0"/>
              <a:t>1</a:t>
            </a:fld>
            <a:endParaRPr lang="en-US"/>
          </a:p>
        </p:txBody>
      </p:sp>
    </p:spTree>
    <p:extLst>
      <p:ext uri="{BB962C8B-B14F-4D97-AF65-F5344CB8AC3E}">
        <p14:creationId xmlns:p14="http://schemas.microsoft.com/office/powerpoint/2010/main" val="2706450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429000"/>
            <a:ext cx="561594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laceholder 1"/>
          <p:cNvSpPr>
            <a:spLocks noGrp="1"/>
          </p:cNvSpPr>
          <p:nvPr>
            <p:ph type="body" sz="quarter" idx="10"/>
          </p:nvPr>
        </p:nvSpPr>
        <p:spPr>
          <a:xfrm>
            <a:off x="49530" y="4114800"/>
            <a:ext cx="5615940" cy="685800"/>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1560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124200" y="3429000"/>
            <a:ext cx="6019800" cy="1752600"/>
          </a:xfrm>
          <a:prstGeom prst="rect">
            <a:avLst/>
          </a:prstGeom>
          <a:solidFill>
            <a:srgbClr val="5252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276600" y="3505200"/>
            <a:ext cx="569976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276600" y="4190999"/>
            <a:ext cx="5699760" cy="914400"/>
          </a:xfrm>
          <a:prstGeom prst="rect">
            <a:avLst/>
          </a:prstGeom>
        </p:spPr>
        <p:txBody>
          <a:bodyPr/>
          <a:lstStyle>
            <a:lvl1pPr marL="0" indent="0" algn="r">
              <a:buNone/>
              <a:defRPr sz="2800" b="0">
                <a:solidFill>
                  <a:schemeClr val="bg1"/>
                </a:solidFill>
                <a:latin typeface="+mj-lt"/>
              </a:defRPr>
            </a:lvl1pPr>
            <a:lvl2pPr marL="457200" indent="0" algn="r">
              <a:buNone/>
              <a:defRPr sz="2400" b="0">
                <a:solidFill>
                  <a:schemeClr val="bg1"/>
                </a:solidFill>
                <a:latin typeface="ArumSans Bd" panose="020B0B04010000020C00" pitchFamily="34" charset="0"/>
              </a:defRPr>
            </a:lvl2pPr>
            <a:lvl3pPr marL="914400" indent="0" algn="r">
              <a:buNone/>
              <a:defRPr sz="2400" b="0">
                <a:solidFill>
                  <a:schemeClr val="bg1"/>
                </a:solidFill>
                <a:latin typeface="ArumSans Bd" panose="020B0B04010000020C00" pitchFamily="34" charset="0"/>
              </a:defRPr>
            </a:lvl3pPr>
            <a:lvl4pPr marL="1371600" indent="0" algn="r">
              <a:buNone/>
              <a:defRPr sz="2400" b="0">
                <a:solidFill>
                  <a:schemeClr val="bg1"/>
                </a:solidFill>
                <a:latin typeface="ArumSans Bd" panose="020B0B04010000020C00" pitchFamily="34" charset="0"/>
              </a:defRPr>
            </a:lvl4pPr>
            <a:lvl5pPr marL="1828800" indent="0" algn="r">
              <a:buNone/>
              <a:defRPr sz="2400" b="0">
                <a:solidFill>
                  <a:schemeClr val="bg1"/>
                </a:solidFill>
                <a:latin typeface="ArumSans Bd" panose="020B0B04010000020C00" pitchFamily="34" charset="0"/>
              </a:defRPr>
            </a:lvl5pPr>
          </a:lstStyle>
          <a:p>
            <a:pPr lvl="0"/>
            <a:r>
              <a:rPr lang="en-US" dirty="0"/>
              <a:t>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10" name="Content Placeholder 7"/>
          <p:cNvSpPr>
            <a:spLocks noGrp="1"/>
          </p:cNvSpPr>
          <p:nvPr>
            <p:ph sz="quarter" idx="13"/>
          </p:nvPr>
        </p:nvSpPr>
        <p:spPr>
          <a:xfrm>
            <a:off x="0" y="6771640"/>
            <a:ext cx="9144000" cy="91440"/>
          </a:xfrm>
          <a:prstGeom prst="rect">
            <a:avLst/>
          </a:prstGeom>
        </p:spPr>
        <p:txBody>
          <a:bodyPr lIns="45720" rIns="45720" anchor="ctr"/>
          <a:lstStyle>
            <a:lvl1pPr algn="l">
              <a:defRPr sz="800">
                <a:solidFill>
                  <a:srgbClr val="6A6A6A"/>
                </a:solidFill>
              </a:defRPr>
            </a:lvl1pPr>
          </a:lstStyle>
          <a:p>
            <a:pPr lvl="0"/>
            <a:r>
              <a:rPr lang="en-US" dirty="0"/>
              <a:t>Click to edit Master text styles</a:t>
            </a:r>
          </a:p>
        </p:txBody>
      </p:sp>
    </p:spTree>
    <p:extLst>
      <p:ext uri="{BB962C8B-B14F-4D97-AF65-F5344CB8AC3E}">
        <p14:creationId xmlns:p14="http://schemas.microsoft.com/office/powerpoint/2010/main" val="3480686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581400"/>
            <a:ext cx="561594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368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83350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9" name="Slide Title"/>
          <p:cNvSpPr>
            <a:spLocks noGrp="1"/>
          </p:cNvSpPr>
          <p:nvPr>
            <p:ph type="title"/>
          </p:nvPr>
        </p:nvSpPr>
        <p:spPr>
          <a:xfrm>
            <a:off x="762000" y="152400"/>
            <a:ext cx="7620000" cy="1097280"/>
          </a:xfrm>
          <a:prstGeom prst="rect">
            <a:avLst/>
          </a:prstGeom>
        </p:spPr>
        <p:txBody>
          <a:bodyPr anchor="ctr"/>
          <a:lstStyle>
            <a:lvl1pPr>
              <a:defRPr sz="3600" b="0">
                <a:solidFill>
                  <a:srgbClr val="B60000"/>
                </a:solidFill>
                <a:latin typeface="+mj-lt"/>
                <a:cs typeface="Arial" panose="020B0604020202020204" pitchFamily="34" charset="0"/>
              </a:defRPr>
            </a:lvl1pPr>
          </a:lstStyle>
          <a:p>
            <a:r>
              <a:rPr lang="en-US" dirty="0"/>
              <a:t>Click to edit Master title style</a:t>
            </a:r>
          </a:p>
        </p:txBody>
      </p:sp>
      <p:sp>
        <p:nvSpPr>
          <p:cNvPr id="10" name="Content Placeholder 1"/>
          <p:cNvSpPr>
            <a:spLocks noGrp="1"/>
          </p:cNvSpPr>
          <p:nvPr>
            <p:ph idx="1"/>
          </p:nvPr>
        </p:nvSpPr>
        <p:spPr>
          <a:xfrm>
            <a:off x="457200" y="1447800"/>
            <a:ext cx="8229600" cy="4754880"/>
          </a:xfrm>
          <a:prstGeom prst="rect">
            <a:avLst/>
          </a:prstGeom>
        </p:spPr>
        <p:txBody>
          <a:bodyPr/>
          <a:lstStyle>
            <a:lvl1pPr marL="0" indent="0" algn="l">
              <a:spcBef>
                <a:spcPts val="1200"/>
              </a:spcBef>
              <a:spcAft>
                <a:spcPts val="600"/>
              </a:spcAft>
              <a:buFont typeface="Arial" panose="020B0604020202020204" pitchFamily="34" charset="0"/>
              <a:buNone/>
              <a:defRPr sz="3200">
                <a:latin typeface="+mj-lt"/>
                <a:cs typeface="Arial" panose="020B0604020202020204" pitchFamily="34" charset="0"/>
              </a:defRPr>
            </a:lvl1pPr>
            <a:lvl2pPr marL="457200" indent="-342900" algn="l">
              <a:spcBef>
                <a:spcPts val="1200"/>
              </a:spcBef>
              <a:spcAft>
                <a:spcPts val="600"/>
              </a:spcAft>
              <a:buClr>
                <a:schemeClr val="tx1"/>
              </a:buClr>
              <a:buFont typeface="Arial" panose="020B0604020202020204" pitchFamily="34" charset="0"/>
              <a:buChar char="•"/>
              <a:defRPr sz="2800">
                <a:latin typeface="+mj-lt"/>
                <a:cs typeface="Arial" panose="020B0604020202020204" pitchFamily="34" charset="0"/>
              </a:defRPr>
            </a:lvl2pPr>
            <a:lvl3pPr marL="822960" indent="-274320" algn="l">
              <a:spcBef>
                <a:spcPts val="1200"/>
              </a:spcBef>
              <a:spcAft>
                <a:spcPts val="600"/>
              </a:spcAft>
              <a:buClr>
                <a:schemeClr val="tx1"/>
              </a:buClr>
              <a:buFont typeface="Arial" panose="020B0604020202020204" pitchFamily="34" charset="0"/>
              <a:buChar char="•"/>
              <a:defRPr sz="2400">
                <a:latin typeface="+mj-lt"/>
                <a:cs typeface="Arial" panose="020B0604020202020204" pitchFamily="34" charset="0"/>
              </a:defRPr>
            </a:lvl3pPr>
            <a:lvl4pPr marL="1188720" indent="-274320" algn="l">
              <a:spcBef>
                <a:spcPts val="1200"/>
              </a:spcBef>
              <a:spcAft>
                <a:spcPts val="600"/>
              </a:spcAft>
              <a:buClr>
                <a:schemeClr val="tx1"/>
              </a:buClr>
              <a:buFont typeface="Arial" panose="020B0604020202020204" pitchFamily="34" charset="0"/>
              <a:buChar char="•"/>
              <a:defRPr sz="2000">
                <a:latin typeface="+mj-lt"/>
                <a:cs typeface="Arial" panose="020B0604020202020204" pitchFamily="34" charset="0"/>
              </a:defRPr>
            </a:lvl4pPr>
            <a:lvl5pPr marL="1554480" indent="-228600" algn="l">
              <a:spcBef>
                <a:spcPts val="1200"/>
              </a:spcBef>
              <a:spcAft>
                <a:spcPts val="600"/>
              </a:spcAft>
              <a:buClr>
                <a:schemeClr val="tx1"/>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213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8599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7556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990600" y="152400"/>
            <a:ext cx="7955280" cy="1828800"/>
          </a:xfrm>
          <a:prstGeom prst="rect">
            <a:avLst/>
          </a:prstGeom>
        </p:spPr>
        <p:txBody>
          <a:bodyPr anchor="t" anchorCtr="0"/>
          <a:lstStyle>
            <a:lvl1pPr algn="l">
              <a:spcBef>
                <a:spcPts val="480"/>
              </a:spcBef>
              <a:defRPr sz="4000" b="0" cap="none">
                <a:solidFill>
                  <a:srgbClr val="464646"/>
                </a:solidFill>
                <a:latin typeface="+mj-lt"/>
                <a:cs typeface="Arial" panose="020B0604020202020204" pitchFamily="34" charset="0"/>
              </a:defRPr>
            </a:lvl1pPr>
          </a:lstStyle>
          <a:p>
            <a:r>
              <a:rPr lang="en-US" dirty="0"/>
              <a:t>Click to edit master title style</a:t>
            </a:r>
          </a:p>
        </p:txBody>
      </p:sp>
      <p:sp>
        <p:nvSpPr>
          <p:cNvPr id="3" name="Text Placeholder 1"/>
          <p:cNvSpPr>
            <a:spLocks noGrp="1"/>
          </p:cNvSpPr>
          <p:nvPr>
            <p:ph type="body" idx="1"/>
          </p:nvPr>
        </p:nvSpPr>
        <p:spPr>
          <a:xfrm>
            <a:off x="2286000" y="3169920"/>
            <a:ext cx="4572000" cy="640080"/>
          </a:xfrm>
          <a:prstGeom prst="rect">
            <a:avLst/>
          </a:prstGeom>
        </p:spPr>
        <p:txBody>
          <a:bodyPr anchor="t" anchorCtr="0"/>
          <a:lstStyle>
            <a:lvl1pPr marL="0" indent="0" algn="ctr">
              <a:spcBef>
                <a:spcPts val="0"/>
              </a:spcBef>
              <a:buNone/>
              <a:defRPr sz="3200" b="1">
                <a:solidFill>
                  <a:schemeClr val="tx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7" name="Content Placeholder 6"/>
          <p:cNvSpPr>
            <a:spLocks noGrp="1"/>
          </p:cNvSpPr>
          <p:nvPr>
            <p:ph sz="quarter" idx="12"/>
          </p:nvPr>
        </p:nvSpPr>
        <p:spPr>
          <a:xfrm>
            <a:off x="914400" y="4191000"/>
            <a:ext cx="7315200" cy="1828800"/>
          </a:xfrm>
          <a:prstGeom prst="rect">
            <a:avLst/>
          </a:prstGeom>
        </p:spPr>
        <p:txBody>
          <a:bodyPr anchor="t"/>
          <a:lstStyle>
            <a:lvl1pPr algn="ctr">
              <a:defRPr sz="4000" b="1">
                <a:solidFill>
                  <a:srgbClr val="214E91"/>
                </a:solidFill>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dirty="0"/>
              <a:t>Click to edit Master text styles</a:t>
            </a:r>
          </a:p>
        </p:txBody>
      </p:sp>
      <p:sp>
        <p:nvSpPr>
          <p:cNvPr id="8" name="Content Placeholder 7"/>
          <p:cNvSpPr>
            <a:spLocks noGrp="1"/>
          </p:cNvSpPr>
          <p:nvPr>
            <p:ph sz="quarter" idx="13"/>
          </p:nvPr>
        </p:nvSpPr>
        <p:spPr>
          <a:xfrm>
            <a:off x="0" y="6771640"/>
            <a:ext cx="9144000" cy="91440"/>
          </a:xfrm>
          <a:prstGeom prst="rect">
            <a:avLst/>
          </a:prstGeom>
        </p:spPr>
        <p:txBody>
          <a:bodyPr lIns="45720" rIns="45720" anchor="ctr"/>
          <a:lstStyle>
            <a:lvl1pPr algn="l">
              <a:defRPr sz="800">
                <a:solidFill>
                  <a:srgbClr val="6A6A6A"/>
                </a:solidFill>
              </a:defRPr>
            </a:lvl1pPr>
          </a:lstStyle>
          <a:p>
            <a:pPr lvl="0"/>
            <a:r>
              <a:rPr lang="en-US" dirty="0"/>
              <a:t>Click to edit Master text styles</a:t>
            </a:r>
          </a:p>
        </p:txBody>
      </p:sp>
      <p:grpSp>
        <p:nvGrpSpPr>
          <p:cNvPr id="10" name="Group 1">
            <a:extLst>
              <a:ext uri="{FF2B5EF4-FFF2-40B4-BE49-F238E27FC236}">
                <a16:creationId xmlns:a16="http://schemas.microsoft.com/office/drawing/2014/main" id="{BE857786-9D13-4B92-8040-DC802F5331CA}"/>
              </a:ext>
            </a:extLst>
          </p:cNvPr>
          <p:cNvGrpSpPr>
            <a:grpSpLocks/>
          </p:cNvGrpSpPr>
          <p:nvPr userDrawn="1"/>
        </p:nvGrpSpPr>
        <p:grpSpPr bwMode="auto">
          <a:xfrm>
            <a:off x="-18256" y="1790700"/>
            <a:ext cx="9180513" cy="647700"/>
            <a:chOff x="-19045" y="216550"/>
            <a:chExt cx="9180548" cy="649224"/>
          </a:xfrm>
        </p:grpSpPr>
        <p:sp>
          <p:nvSpPr>
            <p:cNvPr id="11" name="Freeform 11">
              <a:extLst>
                <a:ext uri="{FF2B5EF4-FFF2-40B4-BE49-F238E27FC236}">
                  <a16:creationId xmlns:a16="http://schemas.microsoft.com/office/drawing/2014/main" id="{9A53555D-8951-41AA-BDF4-729EEED2A83C}"/>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2" name="Freeform 12">
              <a:extLst>
                <a:ext uri="{FF2B5EF4-FFF2-40B4-BE49-F238E27FC236}">
                  <a16:creationId xmlns:a16="http://schemas.microsoft.com/office/drawing/2014/main" id="{22F76D00-0F4D-49CE-9D50-5B78BF500D24}"/>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extLst>
      <p:ext uri="{BB962C8B-B14F-4D97-AF65-F5344CB8AC3E}">
        <p14:creationId xmlns:p14="http://schemas.microsoft.com/office/powerpoint/2010/main" val="330741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429000"/>
            <a:ext cx="561594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49530" y="4114800"/>
            <a:ext cx="561594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436620" y="4260273"/>
            <a:ext cx="569976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581400"/>
            <a:ext cx="561594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Aft>
                <a:spcPts val="800"/>
              </a:spcAft>
              <a:buFont typeface="Arial" panose="020B0604020202020204" pitchFamily="34" charset="0"/>
              <a:buNone/>
              <a:defRPr sz="2400"/>
            </a:lvl1pPr>
            <a:lvl2pPr marL="742950" indent="-285750">
              <a:spcAft>
                <a:spcPts val="800"/>
              </a:spcAft>
              <a:buFont typeface="Arial" panose="020B0604020202020204" pitchFamily="34" charset="0"/>
              <a:buChar char="•"/>
              <a:defRPr sz="2000"/>
            </a:lvl2pPr>
            <a:lvl3pPr marL="1143000" indent="-228600">
              <a:spcAft>
                <a:spcPts val="800"/>
              </a:spcAft>
              <a:buFont typeface="Arial" panose="020B0604020202020204" pitchFamily="34" charset="0"/>
              <a:buChar char="•"/>
              <a:defRPr sz="1800"/>
            </a:lvl3pPr>
            <a:lvl4pPr marL="1600200" indent="-228600">
              <a:spcAft>
                <a:spcPts val="800"/>
              </a:spcAft>
              <a:buFont typeface="Arial" panose="020B0604020202020204" pitchFamily="34" charset="0"/>
              <a:buChar char="•"/>
              <a:defRPr sz="1600"/>
            </a:lvl4pPr>
            <a:lvl5pPr marL="2057400" indent="-22860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7" hasCustomPrompt="1"/>
          </p:nvPr>
        </p:nvSpPr>
        <p:spPr>
          <a:xfrm>
            <a:off x="3465912" y="66056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380104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Jump Link"/>
          <p:cNvSpPr>
            <a:spLocks noGrp="1"/>
          </p:cNvSpPr>
          <p:nvPr>
            <p:ph type="body" sz="quarter" idx="17" hasCustomPrompt="1"/>
          </p:nvPr>
        </p:nvSpPr>
        <p:spPr>
          <a:xfrm>
            <a:off x="3465912"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1" name="Photo Credit"/>
          <p:cNvSpPr>
            <a:spLocks noGrp="1"/>
          </p:cNvSpPr>
          <p:nvPr>
            <p:ph type="body" sz="quarter" idx="16"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562023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Bar-12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159416" y="10668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159416" y="19812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14"/>
          </p:nvPr>
        </p:nvSpPr>
        <p:spPr>
          <a:xfrm>
            <a:off x="159416" y="28956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159416" y="38100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159416" y="47244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6"/>
          <p:cNvSpPr>
            <a:spLocks noGrp="1"/>
          </p:cNvSpPr>
          <p:nvPr>
            <p:ph sz="quarter" idx="11"/>
          </p:nvPr>
        </p:nvSpPr>
        <p:spPr>
          <a:xfrm>
            <a:off x="159416" y="56388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7"/>
          <p:cNvSpPr>
            <a:spLocks noGrp="1"/>
          </p:cNvSpPr>
          <p:nvPr>
            <p:ph sz="quarter" idx="18"/>
          </p:nvPr>
        </p:nvSpPr>
        <p:spPr>
          <a:xfrm>
            <a:off x="4800600" y="10668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dirty="0"/>
              <a:t>Click to edit Master text styles</a:t>
            </a:r>
          </a:p>
          <a:p>
            <a:pPr marL="800100" lvl="1" indent="-342900">
              <a:spcAft>
                <a:spcPts val="800"/>
              </a:spcAft>
              <a:buFont typeface="Arial" panose="020B0604020202020204" pitchFamily="34" charset="0"/>
              <a:buChar char="•"/>
            </a:pPr>
            <a:r>
              <a:rPr lang="en-US" dirty="0"/>
              <a:t>Second level</a:t>
            </a:r>
          </a:p>
          <a:p>
            <a:pPr marL="1200150" lvl="2" indent="-285750">
              <a:spcAft>
                <a:spcPts val="800"/>
              </a:spcAft>
              <a:buFont typeface="Arial" panose="020B0604020202020204" pitchFamily="34" charset="0"/>
            </a:pPr>
            <a:r>
              <a:rPr lang="en-US" dirty="0"/>
              <a:t>Third level</a:t>
            </a:r>
          </a:p>
          <a:p>
            <a:pPr marL="1657350" lvl="3" indent="-285750">
              <a:spcAft>
                <a:spcPts val="800"/>
              </a:spcAft>
              <a:buFont typeface="Arial" panose="020B0604020202020204" pitchFamily="34" charset="0"/>
              <a:buChar char="•"/>
            </a:pPr>
            <a:r>
              <a:rPr lang="en-US" dirty="0"/>
              <a:t>Fourth level</a:t>
            </a:r>
          </a:p>
          <a:p>
            <a:pPr marL="2114550" lvl="4" indent="-285750">
              <a:spcAft>
                <a:spcPts val="800"/>
              </a:spcAft>
              <a:buFont typeface="Arial" panose="020B0604020202020204" pitchFamily="34" charset="0"/>
              <a:buChar char="•"/>
            </a:pPr>
            <a:r>
              <a:rPr lang="en-US" dirty="0"/>
              <a:t>Fifth level</a:t>
            </a:r>
          </a:p>
        </p:txBody>
      </p:sp>
      <p:sp>
        <p:nvSpPr>
          <p:cNvPr id="19" name="Content Placeholder 8"/>
          <p:cNvSpPr>
            <a:spLocks noGrp="1"/>
          </p:cNvSpPr>
          <p:nvPr>
            <p:ph sz="quarter" idx="19"/>
          </p:nvPr>
        </p:nvSpPr>
        <p:spPr>
          <a:xfrm>
            <a:off x="4800600" y="19812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1" name="Content Placeholder 9"/>
          <p:cNvSpPr>
            <a:spLocks noGrp="1"/>
          </p:cNvSpPr>
          <p:nvPr>
            <p:ph sz="quarter" idx="20"/>
          </p:nvPr>
        </p:nvSpPr>
        <p:spPr>
          <a:xfrm>
            <a:off x="4800600" y="28956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3" name="Content Placeholder 10"/>
          <p:cNvSpPr>
            <a:spLocks noGrp="1"/>
          </p:cNvSpPr>
          <p:nvPr>
            <p:ph sz="quarter" idx="21"/>
          </p:nvPr>
        </p:nvSpPr>
        <p:spPr>
          <a:xfrm>
            <a:off x="4800600" y="38100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5" name="Content Placeholder 11"/>
          <p:cNvSpPr>
            <a:spLocks noGrp="1"/>
          </p:cNvSpPr>
          <p:nvPr>
            <p:ph sz="quarter" idx="22"/>
          </p:nvPr>
        </p:nvSpPr>
        <p:spPr>
          <a:xfrm>
            <a:off x="4800600" y="47244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7" name="Content Placeholder 12"/>
          <p:cNvSpPr>
            <a:spLocks noGrp="1"/>
          </p:cNvSpPr>
          <p:nvPr>
            <p:ph sz="quarter" idx="23"/>
          </p:nvPr>
        </p:nvSpPr>
        <p:spPr>
          <a:xfrm>
            <a:off x="4800600" y="56388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13" name="Jump Link"/>
          <p:cNvSpPr>
            <a:spLocks noGrp="1"/>
          </p:cNvSpPr>
          <p:nvPr>
            <p:ph type="body" sz="quarter" idx="17" hasCustomPrompt="1"/>
          </p:nvPr>
        </p:nvSpPr>
        <p:spPr>
          <a:xfrm>
            <a:off x="3467512"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980540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Jump Link"/>
          <p:cNvSpPr>
            <a:spLocks noGrp="1"/>
          </p:cNvSpPr>
          <p:nvPr>
            <p:ph type="body" sz="quarter" idx="17" hasCustomPrompt="1"/>
          </p:nvPr>
        </p:nvSpPr>
        <p:spPr>
          <a:xfrm>
            <a:off x="3465912" y="65532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118797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5612"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Jump Link"/>
          <p:cNvSpPr>
            <a:spLocks noGrp="1"/>
          </p:cNvSpPr>
          <p:nvPr>
            <p:ph type="body" sz="quarter" idx="17" hasCustomPrompt="1"/>
          </p:nvPr>
        </p:nvSpPr>
        <p:spPr>
          <a:xfrm>
            <a:off x="3465912" y="65532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2"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874073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Jump Link"/>
          <p:cNvSpPr>
            <a:spLocks noGrp="1"/>
          </p:cNvSpPr>
          <p:nvPr>
            <p:ph type="body" sz="quarter" idx="17" hasCustomPrompt="1"/>
          </p:nvPr>
        </p:nvSpPr>
        <p:spPr>
          <a:xfrm>
            <a:off x="3465912" y="60198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587377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Jump Link"/>
          <p:cNvSpPr>
            <a:spLocks noGrp="1"/>
          </p:cNvSpPr>
          <p:nvPr>
            <p:ph type="body" sz="quarter" idx="13" hasCustomPrompt="1"/>
          </p:nvPr>
        </p:nvSpPr>
        <p:spPr>
          <a:xfrm>
            <a:off x="4999894" y="6488875"/>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975049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1908587" y="6488875"/>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49100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Jump Link"/>
          <p:cNvSpPr>
            <a:spLocks noGrp="1"/>
          </p:cNvSpPr>
          <p:nvPr>
            <p:ph type="body" sz="quarter" idx="12" hasCustomPrompt="1"/>
          </p:nvPr>
        </p:nvSpPr>
        <p:spPr>
          <a:xfrm>
            <a:off x="3357063" y="510540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32661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1"/>
          <p:cNvSpPr>
            <a:spLocks noGrp="1"/>
          </p:cNvSpPr>
          <p:nvPr>
            <p:ph type="media" sz="quarter" idx="11"/>
          </p:nvPr>
        </p:nvSpPr>
        <p:spPr>
          <a:xfrm>
            <a:off x="0" y="1066799"/>
            <a:ext cx="9144000" cy="5315957"/>
          </a:xfrm>
          <a:prstGeom prst="rect">
            <a:avLst/>
          </a:prstGeom>
        </p:spPr>
        <p:txBody>
          <a:bodyPr/>
          <a:lstStyle>
            <a:lvl1pPr marL="0" indent="0">
              <a:buNone/>
              <a:defRPr/>
            </a:lvl1pPr>
          </a:lstStyle>
          <a:p>
            <a:endParaRPr lang="en-US" dirty="0"/>
          </a:p>
        </p:txBody>
      </p:sp>
      <p:sp>
        <p:nvSpPr>
          <p:cNvPr id="5" name="Video Credit"/>
          <p:cNvSpPr>
            <a:spLocks noGrp="1"/>
          </p:cNvSpPr>
          <p:nvPr>
            <p:ph type="body" sz="quarter" idx="12"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Video Credit Here</a:t>
            </a:r>
          </a:p>
        </p:txBody>
      </p:sp>
    </p:spTree>
    <p:extLst>
      <p:ext uri="{BB962C8B-B14F-4D97-AF65-F5344CB8AC3E}">
        <p14:creationId xmlns:p14="http://schemas.microsoft.com/office/powerpoint/2010/main" val="198741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493776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436694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493776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8626553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23774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4099560"/>
            <a:ext cx="8229600" cy="23774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80586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4023360" cy="502920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648200" y="1493520"/>
            <a:ext cx="4023360" cy="502920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457236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7889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40843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53797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3"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4"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578907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343912"/>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3194304"/>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4044696"/>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
          <p:cNvSpPr>
            <a:spLocks noGrp="1"/>
          </p:cNvSpPr>
          <p:nvPr>
            <p:ph idx="13"/>
          </p:nvPr>
        </p:nvSpPr>
        <p:spPr>
          <a:xfrm>
            <a:off x="457200" y="4895088"/>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
          <p:cNvSpPr>
            <a:spLocks noGrp="1"/>
          </p:cNvSpPr>
          <p:nvPr>
            <p:ph idx="14"/>
          </p:nvPr>
        </p:nvSpPr>
        <p:spPr>
          <a:xfrm>
            <a:off x="457200" y="5745480"/>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5"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3"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9255719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137954"/>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2782388"/>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3426822"/>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
          <p:cNvSpPr>
            <a:spLocks noGrp="1"/>
          </p:cNvSpPr>
          <p:nvPr>
            <p:ph idx="13"/>
          </p:nvPr>
        </p:nvSpPr>
        <p:spPr>
          <a:xfrm>
            <a:off x="457200" y="4071256"/>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
          <p:cNvSpPr>
            <a:spLocks noGrp="1"/>
          </p:cNvSpPr>
          <p:nvPr>
            <p:ph idx="14"/>
          </p:nvPr>
        </p:nvSpPr>
        <p:spPr>
          <a:xfrm>
            <a:off x="457200" y="471569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
          <p:cNvSpPr>
            <a:spLocks noGrp="1"/>
          </p:cNvSpPr>
          <p:nvPr>
            <p:ph idx="15"/>
          </p:nvPr>
        </p:nvSpPr>
        <p:spPr>
          <a:xfrm>
            <a:off x="457200" y="5360124"/>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
          <p:cNvSpPr>
            <a:spLocks noGrp="1"/>
          </p:cNvSpPr>
          <p:nvPr>
            <p:ph idx="16"/>
          </p:nvPr>
        </p:nvSpPr>
        <p:spPr>
          <a:xfrm>
            <a:off x="457200" y="600456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Jump Link"/>
          <p:cNvSpPr>
            <a:spLocks noGrp="1"/>
          </p:cNvSpPr>
          <p:nvPr>
            <p:ph type="body" sz="quarter" idx="17"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5" name="Photo Credit"/>
          <p:cNvSpPr>
            <a:spLocks noGrp="1"/>
          </p:cNvSpPr>
          <p:nvPr>
            <p:ph type="body" sz="quarter" idx="18"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52508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357063" y="65294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19401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73243" y="65294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7505567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6" hasCustomPrompt="1"/>
          </p:nvPr>
        </p:nvSpPr>
        <p:spPr>
          <a:xfrm>
            <a:off x="3357063" y="59960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20792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026437"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85390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1908587"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9164351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467512" y="50816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579501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lvl1pPr marL="0" indent="0">
              <a:buNone/>
              <a:defRPr/>
            </a:lvl1pPr>
          </a:lstStyle>
          <a:p>
            <a:endParaRPr lang="en-US"/>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val="246929799"/>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3"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Slide Title"/>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1"/>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88723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a:t>Click to edit Master title style</a:t>
            </a:r>
          </a:p>
        </p:txBody>
      </p:sp>
      <p:sp>
        <p:nvSpPr>
          <p:cNvPr id="3" name="Text Placeholder 1"/>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053150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lain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8" name="Text Placeholder 1"/>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
        <p:nvSpPr>
          <p:cNvPr id="7" name="Jump Link"/>
          <p:cNvSpPr>
            <a:spLocks noGrp="1"/>
          </p:cNvSpPr>
          <p:nvPr>
            <p:ph type="body" sz="quarter" idx="11" hasCustomPrompt="1"/>
          </p:nvPr>
        </p:nvSpPr>
        <p:spPr>
          <a:xfrm>
            <a:off x="3356610" y="66294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70175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lain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8"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9492145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lain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2"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6562608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ed Bar Footer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
        <p:nvSpPr>
          <p:cNvPr id="8" name="Text Placeholder 1"/>
          <p:cNvSpPr>
            <a:spLocks noGrp="1"/>
          </p:cNvSpPr>
          <p:nvPr>
            <p:ph type="body" sz="quarter" idx="12"/>
          </p:nvPr>
        </p:nvSpPr>
        <p:spPr>
          <a:xfrm>
            <a:off x="457200" y="990600"/>
            <a:ext cx="8229600" cy="54102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267836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ed Bar Footer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3" name="Jump link"/>
          <p:cNvSpPr>
            <a:spLocks noGrp="1"/>
          </p:cNvSpPr>
          <p:nvPr>
            <p:ph type="body" sz="quarter" idx="13"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10997478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ed Bar Footer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8"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11237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3.gif"/><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3.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4.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4.xml"/><Relationship Id="rId1" Type="http://schemas.openxmlformats.org/officeDocument/2006/relationships/slideLayout" Target="../slideLayouts/slideLayout53.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userDrawn="1"/>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106623559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33" r:id="rId5"/>
    <p:sldLayoutId id="2147483734" r:id="rId6"/>
    <p:sldLayoutId id="2147483914"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pic>
        <p:nvPicPr>
          <p:cNvPr id="2" name="MH Tagline" descr="Tag line: Because learning changes everythi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6257775"/>
            <a:ext cx="3371850" cy="476250"/>
          </a:xfrm>
          <a:prstGeom prst="rect">
            <a:avLst/>
          </a:prstGeom>
        </p:spPr>
      </p:pic>
    </p:spTree>
    <p:extLst>
      <p:ext uri="{BB962C8B-B14F-4D97-AF65-F5344CB8AC3E}">
        <p14:creationId xmlns:p14="http://schemas.microsoft.com/office/powerpoint/2010/main" val="146095063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1192571768"/>
      </p:ext>
    </p:extLst>
  </p:cSld>
  <p:clrMap bg1="lt1" tx1="dk1" bg2="lt2" tx2="dk2" accent1="accent1" accent2="accent2" accent3="accent3" accent4="accent4" accent5="accent5" accent6="accent6" hlink="hlink" folHlink="folHlink"/>
  <p:sldLayoutIdLst>
    <p:sldLayoutId id="2147483751" r:id="rId1"/>
    <p:sldLayoutId id="2147483896" r:id="rId2"/>
    <p:sldLayoutId id="2147483965" r:id="rId3"/>
    <p:sldLayoutId id="2147483753" r:id="rId4"/>
    <p:sldLayoutId id="2147483908" r:id="rId5"/>
    <p:sldLayoutId id="2147483950" r:id="rId6"/>
    <p:sldLayoutId id="2147483757" r:id="rId7"/>
    <p:sldLayoutId id="2147483877" r:id="rId8"/>
    <p:sldLayoutId id="2147483761" r:id="rId9"/>
    <p:sldLayoutId id="2147483800"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Copyright" descr="©McGraw-Hill Education&#10;"/>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
        <p:nvSpPr>
          <p:cNvPr id="4" name="TextBox 3"/>
          <p:cNvSpPr txBox="1"/>
          <p:nvPr userDrawn="1"/>
        </p:nvSpPr>
        <p:spPr>
          <a:xfrm>
            <a:off x="8651557" y="6477000"/>
            <a:ext cx="492443" cy="182880"/>
          </a:xfrm>
          <a:prstGeom prst="rect">
            <a:avLst/>
          </a:prstGeom>
          <a:noFill/>
        </p:spPr>
        <p:txBody>
          <a:bodyPr wrap="square" rtlCol="0">
            <a:noAutofit/>
          </a:bodyPr>
          <a:lstStyle/>
          <a:p>
            <a:pPr algn="r"/>
            <a:fld id="{D284030D-0224-4BD8-89C1-1614B36E06C2}" type="slidenum">
              <a:rPr lang="en-US" sz="1200" smtClean="0"/>
              <a:pPr algn="r"/>
              <a:t>‹#›</a:t>
            </a:fld>
            <a:endParaRPr lang="en-US" sz="1200" dirty="0"/>
          </a:p>
        </p:txBody>
      </p:sp>
    </p:spTree>
    <p:extLst>
      <p:ext uri="{BB962C8B-B14F-4D97-AF65-F5344CB8AC3E}">
        <p14:creationId xmlns:p14="http://schemas.microsoft.com/office/powerpoint/2010/main" val="1283304046"/>
      </p:ext>
    </p:extLst>
  </p:cSld>
  <p:clrMap bg1="lt1" tx1="dk1" bg2="lt2" tx2="dk2" accent1="accent1" accent2="accent2" accent3="accent3" accent4="accent4" accent5="accent5" accent6="accent6" hlink="hlink" folHlink="folHlink"/>
  <p:sldLayoutIdLst>
    <p:sldLayoutId id="2147483975" r:id="rId1"/>
    <p:sldLayoutId id="2147483951" r:id="rId2"/>
    <p:sldLayoutId id="2147483970" r:id="rId3"/>
    <p:sldLayoutId id="2147483971" r:id="rId4"/>
    <p:sldLayoutId id="2147483972" r:id="rId5"/>
    <p:sldLayoutId id="2147483973" r:id="rId6"/>
    <p:sldLayoutId id="2147483974" r:id="rId7"/>
    <p:sldLayoutId id="2147483953" r:id="rId8"/>
    <p:sldLayoutId id="2147483954" r:id="rId9"/>
    <p:sldLayoutId id="2147483955" r:id="rId10"/>
    <p:sldLayoutId id="2147483956" r:id="rId11"/>
    <p:sldLayoutId id="2147483957" r:id="rId12"/>
    <p:sldLayoutId id="2147483958" r:id="rId13"/>
    <p:sldLayoutId id="214748395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Copyright" descr="©McGraw-Hill Education&#10;"/>
          <p:cNvSpPr txBox="1"/>
          <p:nvPr userDrawn="1"/>
        </p:nvSpPr>
        <p:spPr>
          <a:xfrm>
            <a:off x="0" y="6642556"/>
            <a:ext cx="1295400" cy="215444"/>
          </a:xfrm>
          <a:prstGeom prst="rect">
            <a:avLst/>
          </a:prstGeom>
          <a:noFill/>
        </p:spPr>
        <p:txBody>
          <a:bodyPr wrap="square" rtlCol="0">
            <a:spAutoFit/>
          </a:bodyPr>
          <a:lstStyle/>
          <a:p>
            <a:r>
              <a:rPr lang="en-US" sz="800" dirty="0">
                <a:solidFill>
                  <a:srgbClr val="6A6A6A"/>
                </a:solidFill>
              </a:rPr>
              <a:t>©McGraw-Hill Education</a:t>
            </a:r>
          </a:p>
        </p:txBody>
      </p:sp>
    </p:spTree>
    <p:extLst>
      <p:ext uri="{BB962C8B-B14F-4D97-AF65-F5344CB8AC3E}">
        <p14:creationId xmlns:p14="http://schemas.microsoft.com/office/powerpoint/2010/main" val="857642538"/>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52010613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MH BG Image"/>
          <p:cNvPicPr>
            <a:picLocks noChangeAspect="1"/>
          </p:cNvPicPr>
          <p:nvPr userDrawn="1"/>
        </p:nvPicPr>
        <p:blipFill rotWithShape="1">
          <a:blip r:embed="rId4" cstate="screen">
            <a:alphaModFix amt="25000"/>
            <a:extLst>
              <a:ext uri="{28A0092B-C50C-407E-A947-70E740481C1C}">
                <a14:useLocalDpi xmlns:a14="http://schemas.microsoft.com/office/drawing/2010/main"/>
              </a:ext>
            </a:extLst>
          </a:blip>
          <a:srcRect r="28644" b="27282"/>
          <a:stretch/>
        </p:blipFill>
        <p:spPr>
          <a:xfrm>
            <a:off x="461821" y="1943668"/>
            <a:ext cx="8682180" cy="4914333"/>
          </a:xfrm>
          <a:prstGeom prst="rect">
            <a:avLst/>
          </a:prstGeom>
        </p:spPr>
      </p:pic>
      <p:sp>
        <p:nvSpPr>
          <p:cNvPr id="8"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263611861"/>
      </p:ext>
    </p:extLst>
  </p:cSld>
  <p:clrMap bg1="lt1" tx1="dk1" bg2="lt2" tx2="dk2" accent1="accent1" accent2="accent2" accent3="accent3" accent4="accent4" accent5="accent5" accent6="accent6" hlink="hlink" folHlink="folHlink"/>
  <p:sldLayoutIdLst>
    <p:sldLayoutId id="2147483677" r:id="rId1"/>
    <p:sldLayoutId id="2147483769"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782738187"/>
      </p:ext>
    </p:extLst>
  </p:cSld>
  <p:clrMap bg1="lt1" tx1="dk1" bg2="lt2" tx2="dk2" accent1="accent1" accent2="accent2" accent3="accent3" accent4="accent4" accent5="accent5" accent6="accent6" hlink="hlink" folHlink="folHlink"/>
  <p:sldLayoutIdLst>
    <p:sldLayoutId id="2147483902" r:id="rId1"/>
    <p:sldLayoutId id="2147483906" r:id="rId2"/>
    <p:sldLayoutId id="2147483755"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236652239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5.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90600" y="228600"/>
            <a:ext cx="7955280" cy="1828800"/>
          </a:xfrm>
        </p:spPr>
        <p:txBody>
          <a:bodyPr/>
          <a:lstStyle/>
          <a:p>
            <a:pPr algn="ctr">
              <a:lnSpc>
                <a:spcPct val="110000"/>
              </a:lnSpc>
            </a:pPr>
            <a:r>
              <a:rPr lang="en-US" sz="4400" b="1" dirty="0">
                <a:solidFill>
                  <a:srgbClr val="214E91"/>
                </a:solidFill>
                <a:latin typeface="Arial" panose="020B0604020202020204" pitchFamily="34" charset="0"/>
              </a:rPr>
              <a:t>Medical Terminology:</a:t>
            </a:r>
            <a:br>
              <a:rPr lang="en-US" sz="4400" b="1" dirty="0">
                <a:solidFill>
                  <a:srgbClr val="214E91"/>
                </a:solidFill>
                <a:latin typeface="Arial" panose="020B0604020202020204" pitchFamily="34" charset="0"/>
              </a:rPr>
            </a:br>
            <a:r>
              <a:rPr lang="en-US" b="1" dirty="0">
                <a:solidFill>
                  <a:srgbClr val="214E91"/>
                </a:solidFill>
                <a:latin typeface="Arial" panose="020B0604020202020204" pitchFamily="34" charset="0"/>
              </a:rPr>
              <a:t>Learning Through Practice, 1e</a:t>
            </a:r>
            <a:br>
              <a:rPr lang="en-US" dirty="0">
                <a:latin typeface="Arial" panose="020B0604020202020204" pitchFamily="34" charset="0"/>
              </a:rPr>
            </a:br>
            <a:r>
              <a:rPr lang="en-US" sz="2000" kern="0" dirty="0">
                <a:latin typeface="Arial" panose="020B0604020202020204" pitchFamily="34" charset="0"/>
              </a:rPr>
              <a:t>Paula </a:t>
            </a:r>
            <a:r>
              <a:rPr lang="en-US" sz="2000" kern="0" dirty="0" err="1">
                <a:latin typeface="Arial" panose="020B0604020202020204" pitchFamily="34" charset="0"/>
              </a:rPr>
              <a:t>Bostwick</a:t>
            </a:r>
            <a:endParaRPr lang="en-US" dirty="0">
              <a:latin typeface="Arial" panose="020B0604020202020204" pitchFamily="34" charset="0"/>
            </a:endParaRPr>
          </a:p>
        </p:txBody>
      </p:sp>
      <p:sp>
        <p:nvSpPr>
          <p:cNvPr id="7" name="Text Placeholder 2"/>
          <p:cNvSpPr>
            <a:spLocks noGrp="1"/>
          </p:cNvSpPr>
          <p:nvPr>
            <p:ph type="body" idx="1"/>
          </p:nvPr>
        </p:nvSpPr>
        <p:spPr/>
        <p:txBody>
          <a:bodyPr/>
          <a:lstStyle/>
          <a:p>
            <a:r>
              <a:rPr lang="en-US" dirty="0"/>
              <a:t>Chapter 13</a:t>
            </a:r>
          </a:p>
        </p:txBody>
      </p:sp>
      <p:sp>
        <p:nvSpPr>
          <p:cNvPr id="5" name="Content Placeholder 3"/>
          <p:cNvSpPr>
            <a:spLocks noGrp="1"/>
          </p:cNvSpPr>
          <p:nvPr>
            <p:ph sz="quarter" idx="12"/>
          </p:nvPr>
        </p:nvSpPr>
        <p:spPr/>
        <p:txBody>
          <a:bodyPr/>
          <a:lstStyle/>
          <a:p>
            <a:pPr>
              <a:spcBef>
                <a:spcPts val="1200"/>
              </a:spcBef>
              <a:spcAft>
                <a:spcPts val="600"/>
              </a:spcAft>
            </a:pPr>
            <a:r>
              <a:rPr lang="en-US" dirty="0">
                <a:solidFill>
                  <a:srgbClr val="04617B"/>
                </a:solidFill>
              </a:rPr>
              <a:t>The Lymphatic System</a:t>
            </a:r>
          </a:p>
          <a:p>
            <a:pPr>
              <a:spcBef>
                <a:spcPts val="1200"/>
              </a:spcBef>
              <a:spcAft>
                <a:spcPts val="600"/>
              </a:spcAft>
            </a:pPr>
            <a:r>
              <a:rPr lang="en-US" dirty="0">
                <a:solidFill>
                  <a:srgbClr val="04617B"/>
                </a:solidFill>
              </a:rPr>
              <a:t>and Body Defense</a:t>
            </a:r>
          </a:p>
        </p:txBody>
      </p:sp>
      <p:sp>
        <p:nvSpPr>
          <p:cNvPr id="3" name="Content Placeholder 4"/>
          <p:cNvSpPr>
            <a:spLocks noGrp="1"/>
          </p:cNvSpPr>
          <p:nvPr>
            <p:ph sz="quarter" idx="13"/>
          </p:nvPr>
        </p:nvSpPr>
        <p:spPr/>
        <p:txBody>
          <a:bodyPr/>
          <a:lstStyle/>
          <a:p>
            <a:pPr lvl="0"/>
            <a:r>
              <a:rPr lang="en-US"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414768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Learning Outcomes</a:t>
            </a:r>
            <a:endParaRPr lang="en-US" sz="1500" dirty="0"/>
          </a:p>
        </p:txBody>
      </p:sp>
      <p:sp>
        <p:nvSpPr>
          <p:cNvPr id="3" name="Content Placeholder 2"/>
          <p:cNvSpPr>
            <a:spLocks noGrp="1"/>
          </p:cNvSpPr>
          <p:nvPr>
            <p:ph idx="1"/>
          </p:nvPr>
        </p:nvSpPr>
        <p:spPr>
          <a:xfrm>
            <a:off x="457200" y="1493520"/>
            <a:ext cx="8229600" cy="5120640"/>
          </a:xfrm>
        </p:spPr>
        <p:txBody>
          <a:bodyPr/>
          <a:lstStyle/>
          <a:p>
            <a:pPr>
              <a:spcBef>
                <a:spcPts val="0"/>
              </a:spcBef>
            </a:pPr>
            <a:r>
              <a:rPr lang="en-US" sz="2000" dirty="0"/>
              <a:t>13.1 Identify the parts of the lymphatic and immune systems and discuss the function of each part.</a:t>
            </a:r>
          </a:p>
          <a:p>
            <a:pPr>
              <a:spcBef>
                <a:spcPts val="0"/>
              </a:spcBef>
            </a:pPr>
            <a:r>
              <a:rPr lang="en-US" sz="2000" dirty="0"/>
              <a:t>13.2 Recognize the major word parts used in building words that relate to the lymphatic and immune systems. </a:t>
            </a:r>
          </a:p>
          <a:p>
            <a:pPr>
              <a:spcBef>
                <a:spcPts val="0"/>
              </a:spcBef>
            </a:pPr>
            <a:r>
              <a:rPr lang="en-US" sz="2000" dirty="0"/>
              <a:t>13.3 Identify the common diagnostic tests, laboratory tests, and clinical procedures used in testing and treating disorders of the lymphatic and immune systems. </a:t>
            </a:r>
          </a:p>
          <a:p>
            <a:pPr>
              <a:spcBef>
                <a:spcPts val="0"/>
              </a:spcBef>
            </a:pPr>
            <a:r>
              <a:rPr lang="en-US" sz="2000" dirty="0"/>
              <a:t>13.4 Define the major pathological conditions of the lymphatic and immune systems. </a:t>
            </a:r>
          </a:p>
          <a:p>
            <a:pPr>
              <a:spcBef>
                <a:spcPts val="0"/>
              </a:spcBef>
            </a:pPr>
            <a:r>
              <a:rPr lang="en-US" sz="2000" dirty="0"/>
              <a:t>13.5 Explain the meaning of surgical terms related to the lymphatic and immune systems. </a:t>
            </a:r>
          </a:p>
          <a:p>
            <a:pPr>
              <a:spcBef>
                <a:spcPts val="0"/>
              </a:spcBef>
            </a:pPr>
            <a:r>
              <a:rPr lang="en-US" sz="2000" dirty="0"/>
              <a:t>13.6 Recognize common pharmacological agents used in treating disorders of the lymphatic and immune systems. </a:t>
            </a:r>
          </a:p>
          <a:p>
            <a:pPr>
              <a:spcBef>
                <a:spcPts val="0"/>
              </a:spcBef>
            </a:pPr>
            <a:r>
              <a:rPr lang="en-US" sz="2000" dirty="0"/>
              <a:t>13.7 Identify common abbreviations associated with the lymphatic and immune systems.</a:t>
            </a:r>
          </a:p>
        </p:txBody>
      </p:sp>
    </p:spTree>
    <p:extLst>
      <p:ext uri="{BB962C8B-B14F-4D97-AF65-F5344CB8AC3E}">
        <p14:creationId xmlns:p14="http://schemas.microsoft.com/office/powerpoint/2010/main" val="3022123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13.1 Structure and Function</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Lymphatic and immune systems share common structures and functions.</a:t>
            </a:r>
          </a:p>
          <a:p>
            <a:r>
              <a:rPr lang="en-US" altLang="en-US" dirty="0"/>
              <a:t>Immune system uses other systems to maintain function.</a:t>
            </a:r>
          </a:p>
          <a:p>
            <a:r>
              <a:rPr lang="en-US" altLang="en-US" dirty="0"/>
              <a:t>Both contain lymph nodes, spleen, thymus gland, and immune cells.</a:t>
            </a:r>
          </a:p>
          <a:p>
            <a:r>
              <a:rPr lang="en-US" altLang="en-US" dirty="0"/>
              <a:t>Lymphatic system is the site of collection for foreign substances.</a:t>
            </a:r>
          </a:p>
        </p:txBody>
      </p:sp>
    </p:spTree>
    <p:extLst>
      <p:ext uri="{BB962C8B-B14F-4D97-AF65-F5344CB8AC3E}">
        <p14:creationId xmlns:p14="http://schemas.microsoft.com/office/powerpoint/2010/main" val="167671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Lymphatic System</a:t>
            </a:r>
            <a:endParaRPr lang="en-US" dirty="0"/>
          </a:p>
        </p:txBody>
      </p:sp>
      <p:sp>
        <p:nvSpPr>
          <p:cNvPr id="3" name="Content Placeholder 2"/>
          <p:cNvSpPr>
            <a:spLocks noGrp="1"/>
          </p:cNvSpPr>
          <p:nvPr>
            <p:ph idx="1"/>
          </p:nvPr>
        </p:nvSpPr>
        <p:spPr/>
        <p:txBody>
          <a:bodyPr/>
          <a:lstStyle/>
          <a:p>
            <a:r>
              <a:rPr lang="en-US" altLang="en-US" dirty="0"/>
              <a:t>Reduces edema</a:t>
            </a:r>
          </a:p>
          <a:p>
            <a:r>
              <a:rPr lang="en-US" altLang="en-US" dirty="0"/>
              <a:t>Returns proteins to blood</a:t>
            </a:r>
          </a:p>
          <a:p>
            <a:r>
              <a:rPr lang="en-US" altLang="en-US" dirty="0"/>
              <a:t>Traps / filters cellular debris</a:t>
            </a:r>
          </a:p>
          <a:p>
            <a:r>
              <a:rPr lang="en-US" altLang="en-US" dirty="0"/>
              <a:t>Recycles body fluids</a:t>
            </a:r>
          </a:p>
          <a:p>
            <a:r>
              <a:rPr lang="en-US" altLang="en-US" dirty="0"/>
              <a:t>Circulates lymphocytes</a:t>
            </a:r>
          </a:p>
          <a:p>
            <a:r>
              <a:rPr lang="en-US" altLang="en-US" dirty="0"/>
              <a:t>Moves fat from GI tract to blood</a:t>
            </a:r>
          </a:p>
        </p:txBody>
      </p:sp>
    </p:spTree>
    <p:extLst>
      <p:ext uri="{BB962C8B-B14F-4D97-AF65-F5344CB8AC3E}">
        <p14:creationId xmlns:p14="http://schemas.microsoft.com/office/powerpoint/2010/main" val="1249128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Immune System</a:t>
            </a:r>
            <a:endParaRPr lang="en-US" dirty="0"/>
          </a:p>
        </p:txBody>
      </p:sp>
      <p:sp>
        <p:nvSpPr>
          <p:cNvPr id="3" name="Content Placeholder 2"/>
          <p:cNvSpPr>
            <a:spLocks noGrp="1"/>
          </p:cNvSpPr>
          <p:nvPr>
            <p:ph idx="1"/>
          </p:nvPr>
        </p:nvSpPr>
        <p:spPr/>
        <p:txBody>
          <a:bodyPr/>
          <a:lstStyle/>
          <a:p>
            <a:r>
              <a:rPr lang="en-US" altLang="en-US" dirty="0"/>
              <a:t>Body defense against foreign bodies</a:t>
            </a:r>
          </a:p>
          <a:p>
            <a:r>
              <a:rPr lang="en-US" altLang="en-US" dirty="0"/>
              <a:t>Fights infections</a:t>
            </a:r>
          </a:p>
          <a:p>
            <a:r>
              <a:rPr lang="en-US" altLang="en-US" dirty="0"/>
              <a:t>Produces antibodies (immunoglobulins)</a:t>
            </a:r>
          </a:p>
        </p:txBody>
      </p:sp>
    </p:spTree>
    <p:extLst>
      <p:ext uri="{BB962C8B-B14F-4D97-AF65-F5344CB8AC3E}">
        <p14:creationId xmlns:p14="http://schemas.microsoft.com/office/powerpoint/2010/main" val="3045076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Location of Lymph Nodes</a:t>
            </a:r>
            <a:endParaRPr lang="en-US" sz="1500" dirty="0"/>
          </a:p>
        </p:txBody>
      </p:sp>
      <p:pic>
        <p:nvPicPr>
          <p:cNvPr id="5" name="Picture 2" descr="Lymph nodes located throughout the body. &#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02726" y="1249679"/>
            <a:ext cx="2938549" cy="5242847"/>
          </a:xfrm>
        </p:spPr>
      </p:pic>
      <p:sp>
        <p:nvSpPr>
          <p:cNvPr id="6" name="Text Placeholder 3"/>
          <p:cNvSpPr>
            <a:spLocks noGrp="1"/>
          </p:cNvSpPr>
          <p:nvPr>
            <p:ph type="body" sz="quarter" idx="12"/>
          </p:nvPr>
        </p:nvSpPr>
        <p:spPr>
          <a:xfrm>
            <a:off x="3200400" y="6477000"/>
            <a:ext cx="2743200" cy="182880"/>
          </a:xfrm>
        </p:spPr>
        <p:txBody>
          <a:bodyPr/>
          <a:lstStyle/>
          <a:p>
            <a:r>
              <a:rPr lang="en-US" dirty="0">
                <a:hlinkClick r:id="rId3" action="ppaction://hlinksldjump"/>
              </a:rPr>
              <a:t>Access the text alternative for these images</a:t>
            </a:r>
          </a:p>
        </p:txBody>
      </p:sp>
    </p:spTree>
    <p:extLst>
      <p:ext uri="{BB962C8B-B14F-4D97-AF65-F5344CB8AC3E}">
        <p14:creationId xmlns:p14="http://schemas.microsoft.com/office/powerpoint/2010/main" val="3014370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ctr"/>
          <a:lstStyle/>
          <a:p>
            <a:r>
              <a:rPr lang="en-US" altLang="en-US" sz="4400" dirty="0"/>
              <a:t>Spleen / Thymus</a:t>
            </a:r>
            <a:endParaRPr lang="en-US" sz="1500" dirty="0"/>
          </a:p>
        </p:txBody>
      </p:sp>
      <p:pic>
        <p:nvPicPr>
          <p:cNvPr id="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9502" y="1493520"/>
            <a:ext cx="4398060" cy="4450080"/>
          </a:xfrm>
        </p:spPr>
      </p:pic>
      <p:sp>
        <p:nvSpPr>
          <p:cNvPr id="3" name="Content Placeholder 3"/>
          <p:cNvSpPr>
            <a:spLocks noGrp="1"/>
          </p:cNvSpPr>
          <p:nvPr>
            <p:ph idx="10"/>
          </p:nvPr>
        </p:nvSpPr>
        <p:spPr>
          <a:xfrm>
            <a:off x="4877562" y="1493520"/>
            <a:ext cx="4114038" cy="5029200"/>
          </a:xfrm>
        </p:spPr>
        <p:txBody>
          <a:bodyPr/>
          <a:lstStyle/>
          <a:p>
            <a:r>
              <a:rPr lang="en-US" dirty="0"/>
              <a:t>The spleen is located under the ribcage and above the stomach in the left upper quadrant of the abdomen. The thymus gland is located behind the sternum and between the lungs.</a:t>
            </a:r>
          </a:p>
        </p:txBody>
      </p:sp>
    </p:spTree>
    <p:extLst>
      <p:ext uri="{BB962C8B-B14F-4D97-AF65-F5344CB8AC3E}">
        <p14:creationId xmlns:p14="http://schemas.microsoft.com/office/powerpoint/2010/main" val="4211427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Lymphatic Organs</a:t>
            </a:r>
            <a:endParaRPr lang="en-US" dirty="0"/>
          </a:p>
        </p:txBody>
      </p:sp>
      <p:sp>
        <p:nvSpPr>
          <p:cNvPr id="3" name="Content Placeholder 2"/>
          <p:cNvSpPr>
            <a:spLocks noGrp="1"/>
          </p:cNvSpPr>
          <p:nvPr>
            <p:ph idx="1"/>
          </p:nvPr>
        </p:nvSpPr>
        <p:spPr/>
        <p:txBody>
          <a:bodyPr/>
          <a:lstStyle/>
          <a:p>
            <a:r>
              <a:rPr lang="en-US" altLang="en-US" dirty="0"/>
              <a:t>Involve network of vessels</a:t>
            </a:r>
          </a:p>
          <a:p>
            <a:r>
              <a:rPr lang="en-US" altLang="en-US" dirty="0"/>
              <a:t>Plasma can enter </a:t>
            </a:r>
            <a:r>
              <a:rPr lang="en-US" dirty="0"/>
              <a:t>cellular areas of </a:t>
            </a:r>
            <a:r>
              <a:rPr lang="en-US" altLang="en-US" dirty="0"/>
              <a:t>body</a:t>
            </a:r>
          </a:p>
          <a:p>
            <a:r>
              <a:rPr lang="en-US" altLang="en-US" dirty="0"/>
              <a:t>Interstitial fluid</a:t>
            </a:r>
          </a:p>
          <a:p>
            <a:r>
              <a:rPr lang="en-US" altLang="en-US" dirty="0"/>
              <a:t>Provide nutrients during fluid exchange</a:t>
            </a:r>
          </a:p>
          <a:p>
            <a:r>
              <a:rPr lang="en-US" altLang="en-US" dirty="0"/>
              <a:t>Drainage system to remove fluid</a:t>
            </a:r>
          </a:p>
          <a:p>
            <a:r>
              <a:rPr lang="en-US" altLang="en-US" dirty="0"/>
              <a:t>Concentrate foreign bodies</a:t>
            </a:r>
          </a:p>
        </p:txBody>
      </p:sp>
    </p:spTree>
    <p:extLst>
      <p:ext uri="{BB962C8B-B14F-4D97-AF65-F5344CB8AC3E}">
        <p14:creationId xmlns:p14="http://schemas.microsoft.com/office/powerpoint/2010/main" val="151860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ctr"/>
          <a:lstStyle/>
          <a:p>
            <a:r>
              <a:rPr lang="en-US" altLang="en-US" dirty="0"/>
              <a:t>Lymphatic System</a:t>
            </a:r>
            <a:endParaRPr lang="en-US" dirty="0"/>
          </a:p>
        </p:txBody>
      </p:sp>
      <p:sp>
        <p:nvSpPr>
          <p:cNvPr id="2" name="Content Placeholder 2"/>
          <p:cNvSpPr>
            <a:spLocks noGrp="1"/>
          </p:cNvSpPr>
          <p:nvPr>
            <p:ph idx="1"/>
          </p:nvPr>
        </p:nvSpPr>
        <p:spPr/>
        <p:txBody>
          <a:bodyPr/>
          <a:lstStyle/>
          <a:p>
            <a:r>
              <a:rPr lang="en-US" altLang="en-US" dirty="0"/>
              <a:t>lymph </a:t>
            </a:r>
          </a:p>
          <a:p>
            <a:r>
              <a:rPr lang="en-US" altLang="en-US" dirty="0"/>
              <a:t>lymphatic pathways</a:t>
            </a:r>
          </a:p>
          <a:p>
            <a:r>
              <a:rPr lang="en-US" altLang="en-US" dirty="0"/>
              <a:t>lymphatic vessels</a:t>
            </a:r>
          </a:p>
          <a:p>
            <a:r>
              <a:rPr lang="en-US" altLang="en-US" dirty="0"/>
              <a:t>lymph node</a:t>
            </a:r>
          </a:p>
        </p:txBody>
      </p:sp>
      <p:sp>
        <p:nvSpPr>
          <p:cNvPr id="3" name="Content Placeholder 3"/>
          <p:cNvSpPr>
            <a:spLocks noGrp="1"/>
          </p:cNvSpPr>
          <p:nvPr>
            <p:ph idx="10"/>
          </p:nvPr>
        </p:nvSpPr>
        <p:spPr/>
        <p:txBody>
          <a:bodyPr/>
          <a:lstStyle/>
          <a:p>
            <a:pPr>
              <a:spcBef>
                <a:spcPct val="0"/>
              </a:spcBef>
            </a:pPr>
            <a:r>
              <a:rPr lang="en-US" altLang="en-US" dirty="0"/>
              <a:t>spleen</a:t>
            </a:r>
          </a:p>
          <a:p>
            <a:pPr>
              <a:spcBef>
                <a:spcPct val="0"/>
              </a:spcBef>
            </a:pPr>
            <a:r>
              <a:rPr lang="en-US" altLang="en-US" dirty="0"/>
              <a:t>thymus gland</a:t>
            </a:r>
          </a:p>
          <a:p>
            <a:pPr>
              <a:spcBef>
                <a:spcPct val="0"/>
              </a:spcBef>
            </a:pPr>
            <a:r>
              <a:rPr lang="en-US" altLang="en-US" dirty="0"/>
              <a:t>T-cells (T lymphocytes)</a:t>
            </a:r>
          </a:p>
          <a:p>
            <a:pPr>
              <a:spcBef>
                <a:spcPct val="0"/>
              </a:spcBef>
            </a:pPr>
            <a:r>
              <a:rPr lang="en-US" altLang="en-US" dirty="0"/>
              <a:t>B lymphocytes (B-cells)</a:t>
            </a:r>
          </a:p>
          <a:p>
            <a:pPr>
              <a:spcBef>
                <a:spcPct val="0"/>
              </a:spcBef>
            </a:pPr>
            <a:r>
              <a:rPr lang="en-US" altLang="en-US" dirty="0"/>
              <a:t>thymosin</a:t>
            </a:r>
          </a:p>
        </p:txBody>
      </p:sp>
    </p:spTree>
    <p:extLst>
      <p:ext uri="{BB962C8B-B14F-4D97-AF65-F5344CB8AC3E}">
        <p14:creationId xmlns:p14="http://schemas.microsoft.com/office/powerpoint/2010/main" val="1700770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sz="4400" dirty="0"/>
              <a:t>Lymphatic and Immune Vocabulary</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3330153491"/>
              </p:ext>
            </p:extLst>
          </p:nvPr>
        </p:nvGraphicFramePr>
        <p:xfrm>
          <a:off x="457200" y="1539240"/>
          <a:ext cx="8229600" cy="43891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548640">
                <a:tc>
                  <a:txBody>
                    <a:bodyPr/>
                    <a:lstStyle/>
                    <a:p>
                      <a:r>
                        <a:rPr lang="en-US" altLang="en-US" sz="2800" b="0" dirty="0">
                          <a:solidFill>
                            <a:schemeClr val="tx1"/>
                          </a:solidFill>
                        </a:rPr>
                        <a:t>aden(o)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a:solidFill>
                            <a:schemeClr val="tx1"/>
                          </a:solidFill>
                        </a:rPr>
                        <a:t>gland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a:t>immun(o)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a:t>immunity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a:t>lymph(o)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a:t>lymph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a:t>lymphaden(o)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a:t>lymph nodes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a:t>lymphangi(o)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eaLnBrk="1" hangingPunct="1">
                        <a:tabLst>
                          <a:tab pos="4114800" algn="l"/>
                        </a:tabLst>
                      </a:pPr>
                      <a:r>
                        <a:rPr lang="en-US" altLang="en-US" sz="2800" dirty="0"/>
                        <a:t>lymphatic vessels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r h="548640">
                <a:tc>
                  <a:txBody>
                    <a:bodyPr/>
                    <a:lstStyle/>
                    <a:p>
                      <a:r>
                        <a:rPr lang="en-US" altLang="en-US" sz="2800" dirty="0"/>
                        <a:t>splen(o)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a:t>spleen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3476956"/>
                  </a:ext>
                </a:extLst>
              </a:tr>
              <a:tr h="548640">
                <a:tc>
                  <a:txBody>
                    <a:bodyPr/>
                    <a:lstStyle/>
                    <a:p>
                      <a:r>
                        <a:rPr lang="en-US" altLang="en-US" sz="2800" dirty="0"/>
                        <a:t>thym(o)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a:t>thymus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7966026"/>
                  </a:ext>
                </a:extLst>
              </a:tr>
              <a:tr h="548640">
                <a:tc>
                  <a:txBody>
                    <a:bodyPr/>
                    <a:lstStyle/>
                    <a:p>
                      <a:r>
                        <a:rPr lang="en-US" sz="2800" dirty="0">
                          <a:solidFill>
                            <a:schemeClr val="tx1"/>
                          </a:solidFill>
                        </a:rPr>
                        <a:t>tox(o), toxi, toxico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eaLnBrk="1" hangingPunct="1">
                        <a:tabLst>
                          <a:tab pos="4114800" algn="l"/>
                        </a:tabLst>
                      </a:pPr>
                      <a:r>
                        <a:rPr lang="en-US" altLang="en-US" sz="2800" dirty="0"/>
                        <a:t>poison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6249735"/>
                  </a:ext>
                </a:extLst>
              </a:tr>
            </a:tbl>
          </a:graphicData>
        </a:graphic>
      </p:graphicFrame>
    </p:spTree>
    <p:extLst>
      <p:ext uri="{BB962C8B-B14F-4D97-AF65-F5344CB8AC3E}">
        <p14:creationId xmlns:p14="http://schemas.microsoft.com/office/powerpoint/2010/main" val="8645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The Immune System</a:t>
            </a:r>
            <a:endParaRPr lang="en-US" sz="1500" dirty="0"/>
          </a:p>
        </p:txBody>
      </p:sp>
      <p:sp>
        <p:nvSpPr>
          <p:cNvPr id="3" name="Content Placeholder 2"/>
          <p:cNvSpPr>
            <a:spLocks noGrp="1"/>
          </p:cNvSpPr>
          <p:nvPr>
            <p:ph idx="1"/>
          </p:nvPr>
        </p:nvSpPr>
        <p:spPr/>
        <p:txBody>
          <a:bodyPr/>
          <a:lstStyle/>
          <a:p>
            <a:r>
              <a:rPr lang="en-US" altLang="en-US" dirty="0"/>
              <a:t>Reticuloendothelial system</a:t>
            </a:r>
          </a:p>
          <a:p>
            <a:r>
              <a:rPr lang="en-US" altLang="en-US" dirty="0"/>
              <a:t>Hematopoietic system</a:t>
            </a:r>
          </a:p>
          <a:p>
            <a:r>
              <a:rPr lang="en-US" altLang="en-US" dirty="0"/>
              <a:t>Phagocytic system</a:t>
            </a:r>
          </a:p>
          <a:p>
            <a:r>
              <a:rPr lang="en-US" altLang="en-US" dirty="0"/>
              <a:t>Lymphoid system</a:t>
            </a:r>
          </a:p>
        </p:txBody>
      </p:sp>
    </p:spTree>
    <p:extLst>
      <p:ext uri="{BB962C8B-B14F-4D97-AF65-F5344CB8AC3E}">
        <p14:creationId xmlns:p14="http://schemas.microsoft.com/office/powerpoint/2010/main" val="2361366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Hematopoietic System</a:t>
            </a:r>
            <a:endParaRPr lang="en-US" dirty="0"/>
          </a:p>
        </p:txBody>
      </p:sp>
      <p:sp>
        <p:nvSpPr>
          <p:cNvPr id="2" name="Content Placeholder 1"/>
          <p:cNvSpPr>
            <a:spLocks noGrp="1"/>
          </p:cNvSpPr>
          <p:nvPr>
            <p:ph idx="1"/>
          </p:nvPr>
        </p:nvSpPr>
        <p:spPr/>
        <p:txBody>
          <a:bodyPr/>
          <a:lstStyle/>
          <a:p>
            <a:r>
              <a:rPr lang="en-US" altLang="en-US" dirty="0"/>
              <a:t>Production of blood cells</a:t>
            </a:r>
          </a:p>
          <a:p>
            <a:r>
              <a:rPr lang="en-US" altLang="en-US" dirty="0"/>
              <a:t>Erythrocytes (RBC)</a:t>
            </a:r>
          </a:p>
          <a:p>
            <a:r>
              <a:rPr lang="en-US" altLang="en-US" dirty="0"/>
              <a:t>Leukocytes (WBC)</a:t>
            </a:r>
          </a:p>
          <a:p>
            <a:r>
              <a:rPr lang="en-US" altLang="en-US" dirty="0"/>
              <a:t>Thrombocytes (platelets)</a:t>
            </a:r>
          </a:p>
        </p:txBody>
      </p:sp>
    </p:spTree>
    <p:extLst>
      <p:ext uri="{BB962C8B-B14F-4D97-AF65-F5344CB8AC3E}">
        <p14:creationId xmlns:p14="http://schemas.microsoft.com/office/powerpoint/2010/main" val="2481429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Phagocytic System</a:t>
            </a:r>
            <a:endParaRPr lang="en-US" dirty="0"/>
          </a:p>
        </p:txBody>
      </p:sp>
      <p:sp>
        <p:nvSpPr>
          <p:cNvPr id="2" name="Content Placeholder 1"/>
          <p:cNvSpPr>
            <a:spLocks noGrp="1"/>
          </p:cNvSpPr>
          <p:nvPr>
            <p:ph idx="1"/>
          </p:nvPr>
        </p:nvSpPr>
        <p:spPr/>
        <p:txBody>
          <a:bodyPr/>
          <a:lstStyle/>
          <a:p>
            <a:r>
              <a:rPr lang="en-US" altLang="en-US" dirty="0"/>
              <a:t>Immune / body’s defense</a:t>
            </a:r>
          </a:p>
          <a:p>
            <a:r>
              <a:rPr lang="en-US" altLang="en-US" dirty="0"/>
              <a:t>Lymph nodes, spleen, thymus gland</a:t>
            </a:r>
          </a:p>
          <a:p>
            <a:r>
              <a:rPr lang="en-US" altLang="en-US" dirty="0"/>
              <a:t>Protects the body</a:t>
            </a:r>
          </a:p>
          <a:p>
            <a:r>
              <a:rPr lang="en-US" altLang="en-US" dirty="0"/>
              <a:t>Skin’s and tonsils’ role in defense</a:t>
            </a:r>
          </a:p>
        </p:txBody>
      </p:sp>
    </p:spTree>
    <p:extLst>
      <p:ext uri="{BB962C8B-B14F-4D97-AF65-F5344CB8AC3E}">
        <p14:creationId xmlns:p14="http://schemas.microsoft.com/office/powerpoint/2010/main" val="755805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LO 13.3 Diagnostic, Procedural, and Laboratory Terms</a:t>
            </a:r>
            <a:endParaRPr lang="en-US" sz="4400" dirty="0"/>
          </a:p>
        </p:txBody>
      </p:sp>
      <p:sp>
        <p:nvSpPr>
          <p:cNvPr id="2" name="Content Placeholder 1"/>
          <p:cNvSpPr>
            <a:spLocks noGrp="1"/>
          </p:cNvSpPr>
          <p:nvPr>
            <p:ph idx="1"/>
          </p:nvPr>
        </p:nvSpPr>
        <p:spPr/>
        <p:txBody>
          <a:bodyPr/>
          <a:lstStyle/>
          <a:p>
            <a:r>
              <a:rPr lang="en-US" altLang="en-US" dirty="0"/>
              <a:t>Assist in diagnosing medical conditions</a:t>
            </a:r>
          </a:p>
          <a:p>
            <a:r>
              <a:rPr lang="en-US" altLang="en-US" dirty="0"/>
              <a:t>Used in combinations</a:t>
            </a:r>
          </a:p>
          <a:p>
            <a:r>
              <a:rPr lang="en-US" altLang="en-US" dirty="0"/>
              <a:t>Lead to final diagnosis</a:t>
            </a:r>
          </a:p>
          <a:p>
            <a:r>
              <a:rPr lang="en-US" altLang="en-US" dirty="0"/>
              <a:t>Assist in treatment planning</a:t>
            </a:r>
          </a:p>
          <a:p>
            <a:pPr lvl="1"/>
            <a:r>
              <a:rPr lang="en-US" altLang="en-US" dirty="0"/>
              <a:t>Lymphangiogram</a:t>
            </a:r>
          </a:p>
          <a:p>
            <a:pPr lvl="1"/>
            <a:r>
              <a:rPr lang="en-US" altLang="en-US" dirty="0"/>
              <a:t>CAT Scan</a:t>
            </a:r>
          </a:p>
          <a:p>
            <a:pPr lvl="1"/>
            <a:r>
              <a:rPr lang="en-US" altLang="en-US" dirty="0"/>
              <a:t>Allergy test</a:t>
            </a:r>
          </a:p>
        </p:txBody>
      </p:sp>
    </p:spTree>
    <p:extLst>
      <p:ext uri="{BB962C8B-B14F-4D97-AF65-F5344CB8AC3E}">
        <p14:creationId xmlns:p14="http://schemas.microsoft.com/office/powerpoint/2010/main" val="3622460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Diagnostics Review</a:t>
            </a:r>
            <a:endParaRPr lang="en-US" dirty="0"/>
          </a:p>
        </p:txBody>
      </p:sp>
      <p:sp>
        <p:nvSpPr>
          <p:cNvPr id="2" name="Content Placeholder 1"/>
          <p:cNvSpPr>
            <a:spLocks noGrp="1"/>
          </p:cNvSpPr>
          <p:nvPr>
            <p:ph idx="1"/>
          </p:nvPr>
        </p:nvSpPr>
        <p:spPr/>
        <p:txBody>
          <a:bodyPr/>
          <a:lstStyle/>
          <a:p>
            <a:r>
              <a:rPr lang="en-US" altLang="en-US" dirty="0"/>
              <a:t>enzyme-linked immunosorbent assay (ELISA)</a:t>
            </a:r>
          </a:p>
          <a:p>
            <a:r>
              <a:rPr lang="en-US" altLang="en-US" dirty="0"/>
              <a:t>enzyme immunoassay (EIA)</a:t>
            </a:r>
          </a:p>
          <a:p>
            <a:r>
              <a:rPr lang="en-US" altLang="en-US" dirty="0"/>
              <a:t>Western blot</a:t>
            </a:r>
          </a:p>
        </p:txBody>
      </p:sp>
    </p:spTree>
    <p:extLst>
      <p:ext uri="{BB962C8B-B14F-4D97-AF65-F5344CB8AC3E}">
        <p14:creationId xmlns:p14="http://schemas.microsoft.com/office/powerpoint/2010/main" val="1222762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13.4 Pathological Terms</a:t>
            </a:r>
            <a:endParaRPr lang="en-US" dirty="0"/>
          </a:p>
        </p:txBody>
      </p:sp>
      <p:sp>
        <p:nvSpPr>
          <p:cNvPr id="2" name="Content Placeholder 1"/>
          <p:cNvSpPr>
            <a:spLocks noGrp="1"/>
          </p:cNvSpPr>
          <p:nvPr>
            <p:ph idx="1"/>
          </p:nvPr>
        </p:nvSpPr>
        <p:spPr/>
        <p:txBody>
          <a:bodyPr/>
          <a:lstStyle/>
          <a:p>
            <a:pPr>
              <a:spcBef>
                <a:spcPts val="0"/>
              </a:spcBef>
            </a:pPr>
            <a:r>
              <a:rPr lang="en-US" altLang="en-US" sz="2800" dirty="0"/>
              <a:t>Diseases attack lymph tissue</a:t>
            </a:r>
          </a:p>
          <a:p>
            <a:pPr>
              <a:spcBef>
                <a:spcPts val="0"/>
              </a:spcBef>
            </a:pPr>
            <a:r>
              <a:rPr lang="en-US" altLang="en-US" sz="2800" dirty="0"/>
              <a:t>Spread by lymphatic pathways</a:t>
            </a:r>
          </a:p>
          <a:p>
            <a:pPr>
              <a:spcBef>
                <a:spcPts val="0"/>
              </a:spcBef>
            </a:pPr>
            <a:r>
              <a:rPr lang="en-US" altLang="en-US" sz="2800" dirty="0"/>
              <a:t>Flourish when immunity suppressed</a:t>
            </a:r>
          </a:p>
          <a:p>
            <a:pPr>
              <a:spcBef>
                <a:spcPts val="0"/>
              </a:spcBef>
            </a:pPr>
            <a:r>
              <a:rPr lang="en-US" altLang="en-US" sz="2800" dirty="0"/>
              <a:t>Overreacting to invader</a:t>
            </a:r>
          </a:p>
          <a:p>
            <a:pPr>
              <a:spcBef>
                <a:spcPts val="0"/>
              </a:spcBef>
            </a:pPr>
            <a:r>
              <a:rPr lang="en-US" altLang="en-US" sz="2800" dirty="0"/>
              <a:t>Attack the body itself</a:t>
            </a:r>
          </a:p>
          <a:p>
            <a:pPr lvl="1">
              <a:spcBef>
                <a:spcPts val="0"/>
              </a:spcBef>
            </a:pPr>
            <a:r>
              <a:rPr lang="en-US" altLang="en-US" sz="2400" dirty="0"/>
              <a:t>HIV</a:t>
            </a:r>
          </a:p>
          <a:p>
            <a:pPr lvl="1">
              <a:spcBef>
                <a:spcPts val="0"/>
              </a:spcBef>
            </a:pPr>
            <a:r>
              <a:rPr lang="en-US" altLang="en-US" sz="2400" dirty="0"/>
              <a:t>Allergy</a:t>
            </a:r>
          </a:p>
          <a:p>
            <a:pPr lvl="1">
              <a:spcBef>
                <a:spcPts val="0"/>
              </a:spcBef>
            </a:pPr>
            <a:r>
              <a:rPr lang="en-US" altLang="en-US" sz="2400" dirty="0"/>
              <a:t>AIDS</a:t>
            </a:r>
          </a:p>
          <a:p>
            <a:pPr lvl="1">
              <a:spcBef>
                <a:spcPts val="0"/>
              </a:spcBef>
            </a:pPr>
            <a:r>
              <a:rPr lang="en-US" altLang="en-US" sz="2400" dirty="0"/>
              <a:t>Retrovirus</a:t>
            </a:r>
          </a:p>
          <a:p>
            <a:pPr lvl="1">
              <a:spcBef>
                <a:spcPts val="0"/>
              </a:spcBef>
            </a:pPr>
            <a:r>
              <a:rPr lang="en-US" altLang="en-US" sz="2400" dirty="0"/>
              <a:t>Opportunistic Infections</a:t>
            </a:r>
          </a:p>
        </p:txBody>
      </p:sp>
    </p:spTree>
    <p:extLst>
      <p:ext uri="{BB962C8B-B14F-4D97-AF65-F5344CB8AC3E}">
        <p14:creationId xmlns:p14="http://schemas.microsoft.com/office/powerpoint/2010/main" val="4184538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sz="4400" dirty="0"/>
              <a:t>Opportunistic Malignancies and Infections with AIDS</a:t>
            </a:r>
            <a:r>
              <a:rPr lang="en-US" altLang="en-US" sz="1500" dirty="0"/>
              <a:t> 1</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3286446391"/>
              </p:ext>
            </p:extLst>
          </p:nvPr>
        </p:nvGraphicFramePr>
        <p:xfrm>
          <a:off x="457200" y="1539240"/>
          <a:ext cx="8438606" cy="2791988"/>
        </p:xfrm>
        <a:graphic>
          <a:graphicData uri="http://schemas.openxmlformats.org/drawingml/2006/table">
            <a:tbl>
              <a:tblPr firstRow="1" bandRow="1">
                <a:tableStyleId>{5C22544A-7EE6-4342-B048-85BDC9FD1C3A}</a:tableStyleId>
              </a:tblPr>
              <a:tblGrid>
                <a:gridCol w="2560320">
                  <a:extLst>
                    <a:ext uri="{9D8B030D-6E8A-4147-A177-3AD203B41FA5}">
                      <a16:colId xmlns:a16="http://schemas.microsoft.com/office/drawing/2014/main" val="616743070"/>
                    </a:ext>
                  </a:extLst>
                </a:gridCol>
                <a:gridCol w="2939143">
                  <a:extLst>
                    <a:ext uri="{9D8B030D-6E8A-4147-A177-3AD203B41FA5}">
                      <a16:colId xmlns:a16="http://schemas.microsoft.com/office/drawing/2014/main" val="2908687923"/>
                    </a:ext>
                  </a:extLst>
                </a:gridCol>
                <a:gridCol w="2939143">
                  <a:extLst>
                    <a:ext uri="{9D8B030D-6E8A-4147-A177-3AD203B41FA5}">
                      <a16:colId xmlns:a16="http://schemas.microsoft.com/office/drawing/2014/main" val="918527481"/>
                    </a:ext>
                  </a:extLst>
                </a:gridCol>
              </a:tblGrid>
              <a:tr h="548640">
                <a:tc>
                  <a:txBody>
                    <a:bodyPr/>
                    <a:lstStyle/>
                    <a:p>
                      <a:pPr algn="ctr"/>
                      <a:r>
                        <a:rPr lang="en-US" altLang="en-US" sz="2600" b="1" dirty="0">
                          <a:solidFill>
                            <a:schemeClr val="tx1"/>
                          </a:solidFill>
                          <a:latin typeface="+mj-lt"/>
                        </a:rPr>
                        <a:t>Infection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en-US" sz="2600" b="1" dirty="0">
                          <a:solidFill>
                            <a:schemeClr val="tx1"/>
                          </a:solidFill>
                          <a:latin typeface="+mj-lt"/>
                        </a:rPr>
                        <a:t>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en-US" sz="2600" b="1" dirty="0">
                          <a:solidFill>
                            <a:schemeClr val="tx1"/>
                          </a:solidFill>
                          <a:latin typeface="+mj-lt"/>
                        </a:rPr>
                        <a:t>Area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candidiasis</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caused by fungus, </a:t>
                      </a:r>
                      <a:r>
                        <a:rPr kumimoji="0" lang="en-US" sz="2600" b="0" i="1" u="none" strike="noStrike" cap="none" normalizeH="0" baseline="0" dirty="0">
                          <a:ln>
                            <a:noFill/>
                          </a:ln>
                          <a:solidFill>
                            <a:schemeClr val="tx1"/>
                          </a:solidFill>
                          <a:effectLst/>
                          <a:latin typeface="+mj-lt"/>
                        </a:rPr>
                        <a:t>Candida albicans</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GI, respiratory,</a:t>
                      </a:r>
                    </a:p>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skin, reproductive</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cytomegalovirus</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Herpesviridae</a:t>
                      </a:r>
                      <a:endParaRPr kumimoji="0" lang="en-US" sz="2600" b="0" i="1" u="none" strike="noStrike" cap="none" normalizeH="0" baseline="0" dirty="0">
                        <a:ln>
                          <a:noFill/>
                        </a:ln>
                        <a:solidFill>
                          <a:schemeClr val="tx1"/>
                        </a:solidFill>
                        <a:effectLst/>
                        <a:latin typeface="+mj-lt"/>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600" b="0" i="0" u="none" strike="noStrike" cap="none" normalizeH="0" baseline="0" dirty="0">
                          <a:ln>
                            <a:noFill/>
                          </a:ln>
                          <a:solidFill>
                            <a:schemeClr val="tx1"/>
                          </a:solidFill>
                          <a:effectLst/>
                          <a:latin typeface="+mj-lt"/>
                        </a:rPr>
                        <a:t>infects cells or organs, eyes, causes swelling</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bl>
          </a:graphicData>
        </a:graphic>
      </p:graphicFrame>
    </p:spTree>
    <p:extLst>
      <p:ext uri="{BB962C8B-B14F-4D97-AF65-F5344CB8AC3E}">
        <p14:creationId xmlns:p14="http://schemas.microsoft.com/office/powerpoint/2010/main" val="781590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sz="4400" dirty="0"/>
              <a:t>Opportunistic Malignancies and Infections with AIDS</a:t>
            </a:r>
            <a:r>
              <a:rPr lang="en-US" altLang="en-US" sz="1500" dirty="0"/>
              <a:t> 2</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1700468987"/>
              </p:ext>
            </p:extLst>
          </p:nvPr>
        </p:nvGraphicFramePr>
        <p:xfrm>
          <a:off x="457200" y="1539240"/>
          <a:ext cx="8503920" cy="3596644"/>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616743070"/>
                    </a:ext>
                  </a:extLst>
                </a:gridCol>
                <a:gridCol w="3200400">
                  <a:extLst>
                    <a:ext uri="{9D8B030D-6E8A-4147-A177-3AD203B41FA5}">
                      <a16:colId xmlns:a16="http://schemas.microsoft.com/office/drawing/2014/main" val="2908687923"/>
                    </a:ext>
                  </a:extLst>
                </a:gridCol>
                <a:gridCol w="3200400">
                  <a:extLst>
                    <a:ext uri="{9D8B030D-6E8A-4147-A177-3AD203B41FA5}">
                      <a16:colId xmlns:a16="http://schemas.microsoft.com/office/drawing/2014/main" val="918527481"/>
                    </a:ext>
                  </a:extLst>
                </a:gridCol>
              </a:tblGrid>
              <a:tr h="54864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Kaposi sarcoma</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malignancy arising from capillary linings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skin and lymph nodes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MAI</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caused by bacterium found in soil and water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systemic infection with fever, diarrhea, lung and blood disease, and wasting</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en-US" sz="2800" b="0" i="0" u="none" strike="noStrike" cap="none" normalizeH="0" baseline="0" dirty="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800" b="0" i="0" u="none" strike="noStrike" cap="none" normalizeH="0" baseline="0" dirty="0">
                          <a:ln>
                            <a:noFill/>
                          </a:ln>
                          <a:solidFill>
                            <a:schemeClr val="tx1"/>
                          </a:solidFill>
                          <a:effectLst/>
                          <a:latin typeface="Calibri" pitchFamily="34" charset="0"/>
                        </a:rPr>
                        <a:t> </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bl>
          </a:graphicData>
        </a:graphic>
      </p:graphicFrame>
    </p:spTree>
    <p:extLst>
      <p:ext uri="{BB962C8B-B14F-4D97-AF65-F5344CB8AC3E}">
        <p14:creationId xmlns:p14="http://schemas.microsoft.com/office/powerpoint/2010/main" val="3753265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sz="4400" dirty="0"/>
              <a:t>Opportunistic Malignancies and Infections with AIDS</a:t>
            </a:r>
            <a:r>
              <a:rPr lang="en-US" altLang="en-US" sz="1500" dirty="0"/>
              <a:t> 3</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3428438038"/>
              </p:ext>
            </p:extLst>
          </p:nvPr>
        </p:nvGraphicFramePr>
        <p:xfrm>
          <a:off x="457200" y="1539240"/>
          <a:ext cx="8321040" cy="182880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616743070"/>
                    </a:ext>
                  </a:extLst>
                </a:gridCol>
                <a:gridCol w="2926080">
                  <a:extLst>
                    <a:ext uri="{9D8B030D-6E8A-4147-A177-3AD203B41FA5}">
                      <a16:colId xmlns:a16="http://schemas.microsoft.com/office/drawing/2014/main" val="2908687923"/>
                    </a:ext>
                  </a:extLst>
                </a:gridCol>
                <a:gridCol w="3200400">
                  <a:extLst>
                    <a:ext uri="{9D8B030D-6E8A-4147-A177-3AD203B41FA5}">
                      <a16:colId xmlns:a16="http://schemas.microsoft.com/office/drawing/2014/main" val="918527481"/>
                    </a:ext>
                  </a:extLst>
                </a:gridCol>
              </a:tblGrid>
              <a:tr h="1828800">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800" b="0" i="0" u="none" strike="noStrike" kern="1200" cap="none" normalizeH="0" baseline="0" dirty="0">
                          <a:ln>
                            <a:noFill/>
                          </a:ln>
                          <a:solidFill>
                            <a:schemeClr val="tx1"/>
                          </a:solidFill>
                          <a:effectLst/>
                          <a:latin typeface="Calibri" pitchFamily="34" charset="0"/>
                          <a:ea typeface="+mn-ea"/>
                          <a:cs typeface="+mn-cs"/>
                        </a:rPr>
                        <a:t>Pneumocystis jiroveci</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800" b="0" i="0" u="none" strike="noStrike" kern="1200" cap="none" normalizeH="0" baseline="0" dirty="0">
                          <a:ln>
                            <a:noFill/>
                          </a:ln>
                          <a:solidFill>
                            <a:schemeClr val="tx1"/>
                          </a:solidFill>
                          <a:effectLst/>
                          <a:latin typeface="Calibri" pitchFamily="34" charset="0"/>
                          <a:ea typeface="+mn-ea"/>
                          <a:cs typeface="+mn-cs"/>
                        </a:rPr>
                        <a:t>caused by fungus, formerly known as Pneumocystis carinii</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sz="2800" b="0" i="0" u="none" strike="noStrike" kern="1200" cap="none" normalizeH="0" baseline="0" dirty="0">
                          <a:ln>
                            <a:noFill/>
                          </a:ln>
                          <a:solidFill>
                            <a:schemeClr val="tx1"/>
                          </a:solidFill>
                          <a:effectLst/>
                          <a:latin typeface="Calibri" pitchFamily="34" charset="0"/>
                          <a:ea typeface="+mn-ea"/>
                          <a:cs typeface="+mn-cs"/>
                        </a:rPr>
                        <a:t>lungs—a particularly dangerous type of pneumonia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bl>
          </a:graphicData>
        </a:graphic>
      </p:graphicFrame>
    </p:spTree>
    <p:extLst>
      <p:ext uri="{BB962C8B-B14F-4D97-AF65-F5344CB8AC3E}">
        <p14:creationId xmlns:p14="http://schemas.microsoft.com/office/powerpoint/2010/main" val="422118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How HIV Is Transmitted</a:t>
            </a:r>
            <a:endParaRPr lang="en-US" sz="1500" dirty="0"/>
          </a:p>
        </p:txBody>
      </p:sp>
      <p:sp>
        <p:nvSpPr>
          <p:cNvPr id="3" name="Content Placeholder 2"/>
          <p:cNvSpPr>
            <a:spLocks noGrp="1"/>
          </p:cNvSpPr>
          <p:nvPr>
            <p:ph idx="1"/>
          </p:nvPr>
        </p:nvSpPr>
        <p:spPr>
          <a:xfrm>
            <a:off x="457200" y="1493520"/>
            <a:ext cx="8229600" cy="4983480"/>
          </a:xfrm>
        </p:spPr>
        <p:txBody>
          <a:bodyPr/>
          <a:lstStyle/>
          <a:p>
            <a:r>
              <a:rPr lang="en-US" altLang="en-US" dirty="0"/>
              <a:t>Sexual contact</a:t>
            </a:r>
          </a:p>
          <a:p>
            <a:r>
              <a:rPr lang="en-US" altLang="en-US" dirty="0"/>
              <a:t>Contaminated needles</a:t>
            </a:r>
          </a:p>
          <a:p>
            <a:r>
              <a:rPr lang="en-US" altLang="en-US" dirty="0"/>
              <a:t>During birth</a:t>
            </a:r>
          </a:p>
          <a:p>
            <a:r>
              <a:rPr lang="en-US" altLang="en-US" dirty="0"/>
              <a:t>Blood transfusion</a:t>
            </a:r>
          </a:p>
        </p:txBody>
      </p:sp>
    </p:spTree>
    <p:extLst>
      <p:ext uri="{BB962C8B-B14F-4D97-AF65-F5344CB8AC3E}">
        <p14:creationId xmlns:p14="http://schemas.microsoft.com/office/powerpoint/2010/main" val="709163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How HIV Is Not Transmitted</a:t>
            </a:r>
            <a:endParaRPr lang="en-US" sz="1500" dirty="0"/>
          </a:p>
        </p:txBody>
      </p:sp>
      <p:sp>
        <p:nvSpPr>
          <p:cNvPr id="3" name="Content Placeholder 2"/>
          <p:cNvSpPr>
            <a:spLocks noGrp="1"/>
          </p:cNvSpPr>
          <p:nvPr>
            <p:ph idx="1"/>
          </p:nvPr>
        </p:nvSpPr>
        <p:spPr>
          <a:xfrm>
            <a:off x="457200" y="1493520"/>
            <a:ext cx="8229600" cy="4983480"/>
          </a:xfrm>
        </p:spPr>
        <p:txBody>
          <a:bodyPr/>
          <a:lstStyle/>
          <a:p>
            <a:r>
              <a:rPr lang="en-US" altLang="en-US" dirty="0"/>
              <a:t>Casual contact</a:t>
            </a:r>
          </a:p>
          <a:p>
            <a:r>
              <a:rPr lang="en-US" altLang="en-US" dirty="0"/>
              <a:t>Objects: toilet seats, deodorant, doorknobs, mosquitoes</a:t>
            </a:r>
          </a:p>
          <a:p>
            <a:r>
              <a:rPr lang="en-US" altLang="en-US" dirty="0"/>
              <a:t>Sneezing / coughing</a:t>
            </a:r>
          </a:p>
          <a:p>
            <a:r>
              <a:rPr lang="en-US" altLang="en-US" dirty="0"/>
              <a:t>Sharing food</a:t>
            </a:r>
          </a:p>
          <a:p>
            <a:r>
              <a:rPr lang="en-US" altLang="en-US" dirty="0"/>
              <a:t>Swimming with infected person</a:t>
            </a:r>
          </a:p>
        </p:txBody>
      </p:sp>
    </p:spTree>
    <p:extLst>
      <p:ext uri="{BB962C8B-B14F-4D97-AF65-F5344CB8AC3E}">
        <p14:creationId xmlns:p14="http://schemas.microsoft.com/office/powerpoint/2010/main" val="4281078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Allergic Response</a:t>
            </a:r>
            <a:endParaRPr lang="en-US" sz="1500" dirty="0"/>
          </a:p>
        </p:txBody>
      </p:sp>
      <p:sp>
        <p:nvSpPr>
          <p:cNvPr id="3" name="Content Placeholder 2"/>
          <p:cNvSpPr>
            <a:spLocks noGrp="1"/>
          </p:cNvSpPr>
          <p:nvPr>
            <p:ph idx="1"/>
          </p:nvPr>
        </p:nvSpPr>
        <p:spPr>
          <a:xfrm>
            <a:off x="457200" y="1493520"/>
            <a:ext cx="8229600" cy="4983480"/>
          </a:xfrm>
        </p:spPr>
        <p:txBody>
          <a:bodyPr/>
          <a:lstStyle/>
          <a:p>
            <a:r>
              <a:rPr lang="en-US" altLang="en-US" dirty="0"/>
              <a:t>Allergies are a disorder of the immune system that affect millions of people every year. </a:t>
            </a:r>
          </a:p>
        </p:txBody>
      </p:sp>
    </p:spTree>
    <p:extLst>
      <p:ext uri="{BB962C8B-B14F-4D97-AF65-F5344CB8AC3E}">
        <p14:creationId xmlns:p14="http://schemas.microsoft.com/office/powerpoint/2010/main" val="113205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Immediate-Reaction Allergy</a:t>
            </a:r>
            <a:endParaRPr lang="en-US" sz="1500" dirty="0"/>
          </a:p>
        </p:txBody>
      </p:sp>
      <p:pic>
        <p:nvPicPr>
          <p:cNvPr id="8" name="Picture 2" descr="In an immediate-reaction allergy, T- and B-cells are activated. Macrophages bind to helper T-cells, activating them to trigger other immune defenses.&#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43248" y="1249680"/>
            <a:ext cx="5657504" cy="5044878"/>
          </a:xfrm>
        </p:spPr>
      </p:pic>
    </p:spTree>
    <p:extLst>
      <p:ext uri="{BB962C8B-B14F-4D97-AF65-F5344CB8AC3E}">
        <p14:creationId xmlns:p14="http://schemas.microsoft.com/office/powerpoint/2010/main" val="686840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13.6 Pharmacological Terms</a:t>
            </a:r>
            <a:endParaRPr lang="en-US" sz="1500" dirty="0"/>
          </a:p>
        </p:txBody>
      </p:sp>
      <p:sp>
        <p:nvSpPr>
          <p:cNvPr id="3" name="Content Placeholder 2"/>
          <p:cNvSpPr>
            <a:spLocks noGrp="1"/>
          </p:cNvSpPr>
          <p:nvPr>
            <p:ph idx="1"/>
          </p:nvPr>
        </p:nvSpPr>
        <p:spPr>
          <a:xfrm>
            <a:off x="457200" y="1493520"/>
            <a:ext cx="8229600" cy="4983480"/>
          </a:xfrm>
        </p:spPr>
        <p:txBody>
          <a:bodyPr/>
          <a:lstStyle/>
          <a:p>
            <a:r>
              <a:rPr lang="en-US" altLang="en-US" dirty="0"/>
              <a:t>Chemotherapy / Radiation</a:t>
            </a:r>
          </a:p>
          <a:p>
            <a:r>
              <a:rPr lang="en-US" altLang="en-US" dirty="0"/>
              <a:t>Managed for symptoms</a:t>
            </a:r>
          </a:p>
          <a:p>
            <a:r>
              <a:rPr lang="en-US" altLang="en-US" dirty="0"/>
              <a:t>AIDS / “cocktails”</a:t>
            </a:r>
          </a:p>
          <a:p>
            <a:r>
              <a:rPr lang="en-US" altLang="en-US" dirty="0"/>
              <a:t>Antiviral drugs = block growth</a:t>
            </a:r>
          </a:p>
          <a:p>
            <a:r>
              <a:rPr lang="en-US" altLang="en-US" dirty="0" err="1"/>
              <a:t>Antimicroorganism</a:t>
            </a:r>
            <a:r>
              <a:rPr lang="en-US" altLang="en-US" dirty="0"/>
              <a:t> agent = </a:t>
            </a:r>
            <a:r>
              <a:rPr lang="en-US" altLang="en-US" i="1" dirty="0" err="1"/>
              <a:t>pentamidine</a:t>
            </a:r>
            <a:r>
              <a:rPr lang="en-US" altLang="en-US" dirty="0"/>
              <a:t> prevents PCP</a:t>
            </a:r>
          </a:p>
        </p:txBody>
      </p:sp>
    </p:spTree>
    <p:extLst>
      <p:ext uri="{BB962C8B-B14F-4D97-AF65-F5344CB8AC3E}">
        <p14:creationId xmlns:p14="http://schemas.microsoft.com/office/powerpoint/2010/main" val="311787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13.7 Abbreviations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AB (antibiotic)</a:t>
            </a:r>
          </a:p>
          <a:p>
            <a:r>
              <a:rPr lang="en-US" altLang="en-US" dirty="0"/>
              <a:t>EIA (enzyme immunoassay) </a:t>
            </a:r>
          </a:p>
          <a:p>
            <a:r>
              <a:rPr lang="en-US" altLang="en-US" dirty="0"/>
              <a:t>Ig (immunoglobulin)</a:t>
            </a:r>
          </a:p>
          <a:p>
            <a:r>
              <a:rPr lang="en-US" altLang="en-US" dirty="0"/>
              <a:t>PCP (</a:t>
            </a:r>
            <a:r>
              <a:rPr lang="en-US" altLang="en-US" i="1" dirty="0"/>
              <a:t>Pneumocystis </a:t>
            </a:r>
            <a:r>
              <a:rPr lang="en-US" altLang="en-US" i="1" dirty="0" err="1"/>
              <a:t>carinii</a:t>
            </a:r>
            <a:r>
              <a:rPr lang="en-US" altLang="en-US" i="1" dirty="0"/>
              <a:t> </a:t>
            </a:r>
            <a:r>
              <a:rPr lang="en-US" altLang="en-US" dirty="0"/>
              <a:t>pneumonia) </a:t>
            </a:r>
          </a:p>
          <a:p>
            <a:r>
              <a:rPr lang="en-US" altLang="en-US" dirty="0"/>
              <a:t>PMN (</a:t>
            </a:r>
            <a:r>
              <a:rPr lang="en-US" altLang="en-US" dirty="0" err="1"/>
              <a:t>polymorphonucleated</a:t>
            </a:r>
            <a:r>
              <a:rPr lang="en-US" altLang="en-US" dirty="0"/>
              <a:t> cells)</a:t>
            </a:r>
          </a:p>
          <a:p>
            <a:r>
              <a:rPr lang="en-US" altLang="en-US" dirty="0"/>
              <a:t>RES (reticuloendothelial system)</a:t>
            </a:r>
          </a:p>
        </p:txBody>
      </p:sp>
    </p:spTree>
    <p:extLst>
      <p:ext uri="{BB962C8B-B14F-4D97-AF65-F5344CB8AC3E}">
        <p14:creationId xmlns:p14="http://schemas.microsoft.com/office/powerpoint/2010/main" val="3703165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5400" dirty="0"/>
              <a:t>Chapter Summary</a:t>
            </a:r>
            <a:r>
              <a:rPr lang="en-US" altLang="en-US" sz="1500" dirty="0"/>
              <a:t> 1</a:t>
            </a:r>
            <a:endParaRPr lang="en-US" sz="1500" dirty="0"/>
          </a:p>
        </p:txBody>
      </p:sp>
      <p:sp>
        <p:nvSpPr>
          <p:cNvPr id="3" name="Content Placeholder 2"/>
          <p:cNvSpPr>
            <a:spLocks noGrp="1"/>
          </p:cNvSpPr>
          <p:nvPr>
            <p:ph idx="1"/>
          </p:nvPr>
        </p:nvSpPr>
        <p:spPr>
          <a:xfrm>
            <a:off x="457200" y="1493520"/>
            <a:ext cx="8458200" cy="5059680"/>
          </a:xfrm>
        </p:spPr>
        <p:txBody>
          <a:bodyPr/>
          <a:lstStyle/>
          <a:p>
            <a:r>
              <a:rPr lang="en-US" sz="2600" dirty="0"/>
              <a:t>13.1 The lymphatic and immune systems share some of the same structures and functions. Both the lymphatic and immune systems contain the lymph nodes, spleen, thymus gland, and some of the disease-fighting immune cells. The lymphatic system provides the location to gather and concentrate foreign substances present in the body so that lymphocytes circulating through the lymphatic organs and vessels are able to destroy and remove them from the body. The immune system is the body’s defense system. 	</a:t>
            </a:r>
          </a:p>
          <a:p>
            <a:r>
              <a:rPr lang="en-US" sz="2600" dirty="0"/>
              <a:t>13.2 Word building requires knowledge of the combining form and meaning.</a:t>
            </a:r>
          </a:p>
        </p:txBody>
      </p:sp>
    </p:spTree>
    <p:extLst>
      <p:ext uri="{BB962C8B-B14F-4D97-AF65-F5344CB8AC3E}">
        <p14:creationId xmlns:p14="http://schemas.microsoft.com/office/powerpoint/2010/main" val="4637568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5400" dirty="0"/>
              <a:t>Chapter Summary</a:t>
            </a:r>
            <a:r>
              <a:rPr lang="en-US" altLang="en-US" sz="1500" dirty="0"/>
              <a:t> 2</a:t>
            </a:r>
            <a:endParaRPr lang="en-US" sz="1500" dirty="0"/>
          </a:p>
        </p:txBody>
      </p:sp>
      <p:sp>
        <p:nvSpPr>
          <p:cNvPr id="3" name="Content Placeholder 2"/>
          <p:cNvSpPr>
            <a:spLocks noGrp="1"/>
          </p:cNvSpPr>
          <p:nvPr>
            <p:ph idx="1"/>
          </p:nvPr>
        </p:nvSpPr>
        <p:spPr>
          <a:xfrm>
            <a:off x="457200" y="1493520"/>
            <a:ext cx="8458200" cy="5059680"/>
          </a:xfrm>
        </p:spPr>
        <p:txBody>
          <a:bodyPr/>
          <a:lstStyle/>
          <a:p>
            <a:r>
              <a:rPr lang="en-US" sz="2800" dirty="0"/>
              <a:t>13.3 Diagnostic, procedural, and laboratory findings assist the health care provider in diagnosing medical conditions. Often used in combination, these tests lead to a final diagnosis and assist in treatment planning. 	</a:t>
            </a:r>
          </a:p>
          <a:p>
            <a:r>
              <a:rPr lang="en-US" sz="2800" dirty="0"/>
              <a:t>13.4 Diseases of the lymphatic and immune systems include diseases that attack lymph tissue itself, diseases that are spread through the lymphatic pathways, and diseases that flourish because of a suppression of the immune response. Disorders of the lymphatic and immune systems can be caused by an overly vigorous response to an immune system invader.</a:t>
            </a:r>
          </a:p>
        </p:txBody>
      </p:sp>
    </p:spTree>
    <p:extLst>
      <p:ext uri="{BB962C8B-B14F-4D97-AF65-F5344CB8AC3E}">
        <p14:creationId xmlns:p14="http://schemas.microsoft.com/office/powerpoint/2010/main" val="3980564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5400" dirty="0"/>
              <a:t>Chapter Summary</a:t>
            </a:r>
            <a:r>
              <a:rPr lang="en-US" altLang="en-US" sz="1500" dirty="0"/>
              <a:t> 3</a:t>
            </a:r>
            <a:endParaRPr lang="en-US" sz="1500" dirty="0"/>
          </a:p>
        </p:txBody>
      </p:sp>
      <p:sp>
        <p:nvSpPr>
          <p:cNvPr id="3" name="Content Placeholder 2"/>
          <p:cNvSpPr>
            <a:spLocks noGrp="1"/>
          </p:cNvSpPr>
          <p:nvPr>
            <p:ph idx="1"/>
          </p:nvPr>
        </p:nvSpPr>
        <p:spPr>
          <a:xfrm>
            <a:off x="457200" y="1493520"/>
            <a:ext cx="8458200" cy="5059680"/>
          </a:xfrm>
        </p:spPr>
        <p:txBody>
          <a:bodyPr/>
          <a:lstStyle/>
          <a:p>
            <a:pPr>
              <a:spcBef>
                <a:spcPts val="0"/>
              </a:spcBef>
            </a:pPr>
            <a:r>
              <a:rPr lang="en-US" sz="2600" dirty="0"/>
              <a:t>13.5 Surgery of the lymphatic system is usually related to a diagnosis of cancer. It is performed to determine the stage of the cancer so that the appropriate level of treatment may be initiated. 	</a:t>
            </a:r>
          </a:p>
          <a:p>
            <a:pPr>
              <a:spcBef>
                <a:spcPts val="0"/>
              </a:spcBef>
              <a:buClr>
                <a:schemeClr val="accent3"/>
              </a:buClr>
              <a:defRPr/>
            </a:pPr>
            <a:r>
              <a:rPr lang="en-US" sz="2600" dirty="0"/>
              <a:t>13.6 Diseases of the lymphatic and immune systems are often treated with relatively high doses of chemotherapy and/or radiation. Autoimmune diseases are often managed for symptoms, although some newer drugs have been able to slow the advance of such diseases. 	</a:t>
            </a:r>
          </a:p>
          <a:p>
            <a:pPr>
              <a:spcBef>
                <a:spcPts val="0"/>
              </a:spcBef>
            </a:pPr>
            <a:r>
              <a:rPr lang="en-US" sz="2600" dirty="0"/>
              <a:t>13.7 Abbreviations are used to describe diseases, conditions, procedures, and treatments associated with the lymphatic and immune systems.</a:t>
            </a:r>
          </a:p>
        </p:txBody>
      </p:sp>
    </p:spTree>
    <p:extLst>
      <p:ext uri="{BB962C8B-B14F-4D97-AF65-F5344CB8AC3E}">
        <p14:creationId xmlns:p14="http://schemas.microsoft.com/office/powerpoint/2010/main" val="1483017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514600"/>
            <a:ext cx="8686800" cy="1828800"/>
          </a:xfrm>
        </p:spPr>
        <p:txBody>
          <a:bodyPr/>
          <a:lstStyle/>
          <a:p>
            <a:pPr algn="ctr"/>
            <a:r>
              <a:rPr lang="en-US" sz="5400" b="1" dirty="0"/>
              <a:t>Accessibility Content: Text Alternatives for Images</a:t>
            </a:r>
          </a:p>
        </p:txBody>
      </p:sp>
    </p:spTree>
    <p:extLst>
      <p:ext uri="{BB962C8B-B14F-4D97-AF65-F5344CB8AC3E}">
        <p14:creationId xmlns:p14="http://schemas.microsoft.com/office/powerpoint/2010/main" val="5291239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fr-FR" sz="4400" dirty="0"/>
              <a:t>Location of Lymph Nodes</a:t>
            </a:r>
            <a:r>
              <a:rPr lang="en-US" altLang="en-US" sz="4400" dirty="0"/>
              <a:t> Text Alternative</a:t>
            </a:r>
            <a:endParaRPr lang="en-US" sz="4400" dirty="0"/>
          </a:p>
        </p:txBody>
      </p:sp>
      <p:sp>
        <p:nvSpPr>
          <p:cNvPr id="6" name="Content Placeholder 2"/>
          <p:cNvSpPr>
            <a:spLocks noGrp="1"/>
          </p:cNvSpPr>
          <p:nvPr>
            <p:ph idx="1"/>
          </p:nvPr>
        </p:nvSpPr>
        <p:spPr/>
        <p:txBody>
          <a:bodyPr/>
          <a:lstStyle/>
          <a:p>
            <a:r>
              <a:rPr lang="en-US" sz="2400" dirty="0"/>
              <a:t>Cervical lymph nodes are in the neck. Thoracic lymph nodes are in the chest. Axillary lymph nodes are in the armpits. Supratrochlear lymph nodes are in the elbow. Abdominal lymph nodes are in the abdomen. Pelvic lymph nodes are in the pelvis. Inguinal lymph nodes are in the groin. </a:t>
            </a:r>
          </a:p>
        </p:txBody>
      </p:sp>
      <p:sp>
        <p:nvSpPr>
          <p:cNvPr id="8" name="Text Placeholder 3"/>
          <p:cNvSpPr>
            <a:spLocks noGrp="1"/>
          </p:cNvSpPr>
          <p:nvPr>
            <p:ph type="body" sz="quarter" idx="12"/>
          </p:nvPr>
        </p:nvSpPr>
        <p:spPr/>
        <p:txBody>
          <a:bodyPr/>
          <a:lstStyle/>
          <a:p>
            <a:r>
              <a:rPr lang="en-US" dirty="0">
                <a:hlinkClick r:id="rId2" action="ppaction://hlinksldjump"/>
              </a:rPr>
              <a:t>Return to slide containing original image</a:t>
            </a:r>
            <a:endParaRPr lang="en-US" dirty="0"/>
          </a:p>
        </p:txBody>
      </p:sp>
    </p:spTree>
    <p:extLst>
      <p:ext uri="{BB962C8B-B14F-4D97-AF65-F5344CB8AC3E}">
        <p14:creationId xmlns:p14="http://schemas.microsoft.com/office/powerpoint/2010/main" val="2322088775"/>
      </p:ext>
    </p:extLst>
  </p:cSld>
  <p:clrMapOvr>
    <a:masterClrMapping/>
  </p:clrMapOvr>
</p:sld>
</file>

<file path=ppt/theme/theme1.xml><?xml version="1.0" encoding="utf-8"?>
<a:theme xmlns:a="http://schemas.openxmlformats.org/drawingml/2006/main" name="FIRST, BREAK, LAST slides ">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Custom 38">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214E91"/>
      </a:hlink>
      <a:folHlink>
        <a:srgbClr val="214E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Red Bar Footer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MHHE_Accessible_PPT_Template-v4</Template>
  <TotalTime>2646</TotalTime>
  <Words>1138</Words>
  <Application>Microsoft Office PowerPoint</Application>
  <PresentationFormat>On-screen Show (4:3)</PresentationFormat>
  <Paragraphs>171</Paragraphs>
  <Slides>30</Slides>
  <Notes>1</Notes>
  <HiddenSlides>2</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30</vt:i4>
      </vt:variant>
    </vt:vector>
  </HeadingPairs>
  <TitlesOfParts>
    <vt:vector size="45" baseType="lpstr">
      <vt:lpstr>Arial</vt:lpstr>
      <vt:lpstr>ArumSans Bd</vt:lpstr>
      <vt:lpstr>ArumSans Bold</vt:lpstr>
      <vt:lpstr>ArumSans Regular</vt:lpstr>
      <vt:lpstr>Calibri</vt:lpstr>
      <vt:lpstr>Vectipede Rg</vt:lpstr>
      <vt:lpstr>FIRST, BREAK, LAST slides </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Red Bar Footer_APPENDIX</vt:lpstr>
      <vt:lpstr>Medical Terminology: Learning Through Practice, 1e Paula Bostwick</vt:lpstr>
      <vt:lpstr>Learning Outcomes</vt:lpstr>
      <vt:lpstr>LO 13.1 Structure and Function</vt:lpstr>
      <vt:lpstr>Lymphatic System</vt:lpstr>
      <vt:lpstr>Immune System</vt:lpstr>
      <vt:lpstr>Location of Lymph Nodes</vt:lpstr>
      <vt:lpstr>Spleen / Thymus</vt:lpstr>
      <vt:lpstr>Lymphatic Organs</vt:lpstr>
      <vt:lpstr>Lymphatic System</vt:lpstr>
      <vt:lpstr>Lymphatic and Immune Vocabulary</vt:lpstr>
      <vt:lpstr>The Immune System</vt:lpstr>
      <vt:lpstr>Hematopoietic System</vt:lpstr>
      <vt:lpstr>Phagocytic System</vt:lpstr>
      <vt:lpstr>LO 13.3 Diagnostic, Procedural, and Laboratory Terms</vt:lpstr>
      <vt:lpstr>Diagnostics Review</vt:lpstr>
      <vt:lpstr>LO 13.4 Pathological Terms</vt:lpstr>
      <vt:lpstr>Opportunistic Malignancies and Infections with AIDS 1</vt:lpstr>
      <vt:lpstr>Opportunistic Malignancies and Infections with AIDS 2</vt:lpstr>
      <vt:lpstr>Opportunistic Malignancies and Infections with AIDS 3</vt:lpstr>
      <vt:lpstr>How HIV Is Transmitted</vt:lpstr>
      <vt:lpstr>How HIV Is Not Transmitted</vt:lpstr>
      <vt:lpstr>Allergic Response</vt:lpstr>
      <vt:lpstr>Immediate-Reaction Allergy</vt:lpstr>
      <vt:lpstr>LO 13.6 Pharmacological Terms</vt:lpstr>
      <vt:lpstr>LO 13.7 Abbreviations</vt:lpstr>
      <vt:lpstr>Chapter Summary 1</vt:lpstr>
      <vt:lpstr>Chapter Summary 2</vt:lpstr>
      <vt:lpstr>Chapter Summary 3</vt:lpstr>
      <vt:lpstr>Accessibility Content: Text Alternatives for Images</vt:lpstr>
      <vt:lpstr>Location of Lymph Nodes Text Alternative</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With 1 of These Slides</dc:title>
  <dc:creator>Hahn, Sandra</dc:creator>
  <cp:lastModifiedBy>Melissa</cp:lastModifiedBy>
  <cp:revision>388</cp:revision>
  <dcterms:created xsi:type="dcterms:W3CDTF">2017-12-05T17:18:18Z</dcterms:created>
  <dcterms:modified xsi:type="dcterms:W3CDTF">2020-06-09T01:05:35Z</dcterms:modified>
</cp:coreProperties>
</file>